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3"/>
  </p:notesMasterIdLst>
  <p:handoutMasterIdLst>
    <p:handoutMasterId r:id="rId64"/>
  </p:handoutMasterIdLst>
  <p:sldIdLst>
    <p:sldId id="341" r:id="rId5"/>
    <p:sldId id="256" r:id="rId6"/>
    <p:sldId id="262" r:id="rId7"/>
    <p:sldId id="257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  <p:sldId id="304" r:id="rId26"/>
    <p:sldId id="305" r:id="rId27"/>
    <p:sldId id="306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  <p:sldId id="327" r:id="rId49"/>
    <p:sldId id="328" r:id="rId50"/>
    <p:sldId id="329" r:id="rId51"/>
    <p:sldId id="330" r:id="rId52"/>
    <p:sldId id="331" r:id="rId53"/>
    <p:sldId id="332" r:id="rId54"/>
    <p:sldId id="333" r:id="rId55"/>
    <p:sldId id="334" r:id="rId56"/>
    <p:sldId id="335" r:id="rId57"/>
    <p:sldId id="336" r:id="rId58"/>
    <p:sldId id="337" r:id="rId59"/>
    <p:sldId id="338" r:id="rId60"/>
    <p:sldId id="339" r:id="rId61"/>
    <p:sldId id="340" r:id="rId6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232"/>
    <a:srgbClr val="1919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9" autoAdjust="0"/>
    <p:restoredTop sz="66443" autoAdjust="0"/>
  </p:normalViewPr>
  <p:slideViewPr>
    <p:cSldViewPr snapToGrid="0" showGuides="1">
      <p:cViewPr varScale="1">
        <p:scale>
          <a:sx n="67" d="100"/>
          <a:sy n="67" d="100"/>
        </p:scale>
        <p:origin x="66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1" d="100"/>
          <a:sy n="101" d="100"/>
        </p:scale>
        <p:origin x="280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1DF7FA31-1418-4FFE-8BA4-A391D8C81EB4}" type="datetime1">
              <a:rPr lang="ru-RU" smtClean="0"/>
              <a:pPr algn="r" rtl="0"/>
              <a:t>27.09.2026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r>
              <a:rPr lang="ru-RU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239646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E72254A4-9D35-4289-8043-866EDA978AFC}" type="datetime1">
              <a:rPr lang="ru-RU" smtClean="0"/>
              <a:pPr/>
              <a:t>27.09.2026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r>
              <a:rPr lang="ru-RU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1521340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dirty="0"/>
              <a:t>ДЛЯ ПРОВОДЯЩИХ МЕРОПРИЯТИЕ</a:t>
            </a:r>
          </a:p>
          <a:p>
            <a:pPr algn="just"/>
            <a:r>
              <a:rPr lang="ru-RU" sz="1200" dirty="0"/>
              <a:t>Дорогие ребята! Сегодня мы собрались в преддверии замечательного праздника — Дня учителя. Учитель — это человек, который каждый день открывает перед нами двери в мир знаний, учит не только читать и считать, но и быть добрыми, смелыми, честными и любознательными.</a:t>
            </a:r>
          </a:p>
          <a:p>
            <a:pPr algn="just"/>
            <a:endParaRPr lang="ru-RU" sz="1200" dirty="0"/>
          </a:p>
          <a:p>
            <a:pPr algn="just"/>
            <a:r>
              <a:rPr lang="ru-RU" sz="1200" dirty="0"/>
              <a:t>Наша игра — это не просто соревнование. Это возможность сказать спасибо учителям на языке знаний: вспомнить сказки, стихи, историю, русский язык и окружающий мир — всё то, что вы изучаете вместе с педагогами каждый день.</a:t>
            </a:r>
          </a:p>
          <a:p>
            <a:pPr algn="just"/>
            <a:endParaRPr lang="ru-RU" sz="1200" dirty="0"/>
          </a:p>
          <a:p>
            <a:pPr algn="just"/>
            <a:r>
              <a:rPr lang="ru-RU" sz="1200" dirty="0"/>
              <a:t>Пусть сегодня победит не только сильнейшая команда, но и дружба, уважение друг к другу и любовь к знаниям!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4259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algn="just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День учителя — это праздник, который объединяет всех: и детей, и взрослых. В этот день особенно важно создать атмосферу уважения, благодарности и интереса к знаниям. Интеллектуальная игра «Своя игра» позволяет совместить праздничное настроение с образовательными и воспитательными задачами: она развивает командный дух, расширяет кругозор, учит работать сообща и с уважением относиться к мнению других.</a:t>
            </a:r>
          </a:p>
          <a:p>
            <a:pPr algn="just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Формат игры с разными категориями («Сказки и былины», «Известные личности», «Продолжи стихотворение», «Окружающий мир и история», «Русский язык») охватывает сразу несколько предметных областей и делает мероприятие универсальным для разных возрастов.</a:t>
            </a:r>
          </a:p>
          <a:p>
            <a:pPr algn="just"/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just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современном мире, где дети всё чаще проводят время за гаджетами, особенно важно возвращать их к живому общению, командной работе и чтению. Игра «Своя игра» не только проверяет знания, но и воспитывает уважение к учителю, к культуре и истории своей страны, формирует навыки сотрудничества и взаимопомощи.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29668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en-US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21044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" dirty="0"/>
              <a:t>Иллюстрация</a:t>
            </a:r>
            <a:r>
              <a:rPr lang="ru" baseline="0" dirty="0"/>
              <a:t> из м/ф «По щучьему велению». </a:t>
            </a:r>
            <a:endParaRPr lang="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en-US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39214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en-US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128122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en-US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0153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en-US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280577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9605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324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351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2214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8320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096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5566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504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1657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0201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882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7933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0413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‹#›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728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гровая до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7"/>
          <p:cNvSpPr>
            <a:spLocks noGrp="1"/>
          </p:cNvSpPr>
          <p:nvPr>
            <p:ph type="body" sz="quarter" idx="13" hasCustomPrompt="1"/>
          </p:nvPr>
        </p:nvSpPr>
        <p:spPr>
          <a:xfrm>
            <a:off x="332703" y="357393"/>
            <a:ext cx="2099258" cy="914400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Категория 1</a:t>
            </a:r>
          </a:p>
        </p:txBody>
      </p:sp>
      <p:sp>
        <p:nvSpPr>
          <p:cNvPr id="40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332703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45" name="Текст 7"/>
          <p:cNvSpPr>
            <a:spLocks noGrp="1"/>
          </p:cNvSpPr>
          <p:nvPr>
            <p:ph type="body" sz="quarter" idx="23" hasCustomPrompt="1"/>
          </p:nvPr>
        </p:nvSpPr>
        <p:spPr>
          <a:xfrm>
            <a:off x="332703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0" name="Текст 7"/>
          <p:cNvSpPr>
            <a:spLocks noGrp="1"/>
          </p:cNvSpPr>
          <p:nvPr>
            <p:ph type="body" sz="quarter" idx="28" hasCustomPrompt="1"/>
          </p:nvPr>
        </p:nvSpPr>
        <p:spPr>
          <a:xfrm>
            <a:off x="332703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5" name="Текст 7"/>
          <p:cNvSpPr>
            <a:spLocks noGrp="1"/>
          </p:cNvSpPr>
          <p:nvPr>
            <p:ph type="body" sz="quarter" idx="33" hasCustomPrompt="1"/>
          </p:nvPr>
        </p:nvSpPr>
        <p:spPr>
          <a:xfrm>
            <a:off x="332703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60" name="Текст 7"/>
          <p:cNvSpPr>
            <a:spLocks noGrp="1"/>
          </p:cNvSpPr>
          <p:nvPr>
            <p:ph type="body" sz="quarter" idx="38" hasCustomPrompt="1"/>
          </p:nvPr>
        </p:nvSpPr>
        <p:spPr>
          <a:xfrm>
            <a:off x="332703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36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2689537" y="357393"/>
            <a:ext cx="2099258" cy="914400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Категория 2</a:t>
            </a:r>
          </a:p>
        </p:txBody>
      </p:sp>
      <p:sp>
        <p:nvSpPr>
          <p:cNvPr id="4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2689537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46" name="Текст 7"/>
          <p:cNvSpPr>
            <a:spLocks noGrp="1"/>
          </p:cNvSpPr>
          <p:nvPr>
            <p:ph type="body" sz="quarter" idx="24" hasCustomPrompt="1"/>
          </p:nvPr>
        </p:nvSpPr>
        <p:spPr>
          <a:xfrm>
            <a:off x="2689537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1" name="Текст 7"/>
          <p:cNvSpPr>
            <a:spLocks noGrp="1"/>
          </p:cNvSpPr>
          <p:nvPr>
            <p:ph type="body" sz="quarter" idx="29" hasCustomPrompt="1"/>
          </p:nvPr>
        </p:nvSpPr>
        <p:spPr>
          <a:xfrm>
            <a:off x="2689537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6" name="Текст 7"/>
          <p:cNvSpPr>
            <a:spLocks noGrp="1"/>
          </p:cNvSpPr>
          <p:nvPr>
            <p:ph type="body" sz="quarter" idx="34" hasCustomPrompt="1"/>
          </p:nvPr>
        </p:nvSpPr>
        <p:spPr>
          <a:xfrm>
            <a:off x="2689537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61" name="Текст 7"/>
          <p:cNvSpPr>
            <a:spLocks noGrp="1"/>
          </p:cNvSpPr>
          <p:nvPr>
            <p:ph type="body" sz="quarter" idx="39" hasCustomPrompt="1"/>
          </p:nvPr>
        </p:nvSpPr>
        <p:spPr>
          <a:xfrm>
            <a:off x="2689537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37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5046371" y="357393"/>
            <a:ext cx="2099258" cy="914400"/>
          </a:xfr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Категория 3</a:t>
            </a:r>
          </a:p>
        </p:txBody>
      </p:sp>
      <p:sp>
        <p:nvSpPr>
          <p:cNvPr id="42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5046371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47" name="Текст 7"/>
          <p:cNvSpPr>
            <a:spLocks noGrp="1"/>
          </p:cNvSpPr>
          <p:nvPr>
            <p:ph type="body" sz="quarter" idx="25" hasCustomPrompt="1"/>
          </p:nvPr>
        </p:nvSpPr>
        <p:spPr>
          <a:xfrm>
            <a:off x="5046371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2" name="Текст 7"/>
          <p:cNvSpPr>
            <a:spLocks noGrp="1"/>
          </p:cNvSpPr>
          <p:nvPr>
            <p:ph type="body" sz="quarter" idx="30" hasCustomPrompt="1"/>
          </p:nvPr>
        </p:nvSpPr>
        <p:spPr>
          <a:xfrm>
            <a:off x="5046371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7" name="Текст 7"/>
          <p:cNvSpPr>
            <a:spLocks noGrp="1"/>
          </p:cNvSpPr>
          <p:nvPr>
            <p:ph type="body" sz="quarter" idx="35" hasCustomPrompt="1"/>
          </p:nvPr>
        </p:nvSpPr>
        <p:spPr>
          <a:xfrm>
            <a:off x="5046371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62" name="Текст 7"/>
          <p:cNvSpPr>
            <a:spLocks noGrp="1"/>
          </p:cNvSpPr>
          <p:nvPr>
            <p:ph type="body" sz="quarter" idx="40" hasCustomPrompt="1"/>
          </p:nvPr>
        </p:nvSpPr>
        <p:spPr>
          <a:xfrm>
            <a:off x="5046371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3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403205" y="357393"/>
            <a:ext cx="2099258" cy="914400"/>
          </a:xfr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Категория 4</a:t>
            </a:r>
          </a:p>
        </p:txBody>
      </p:sp>
      <p:sp>
        <p:nvSpPr>
          <p:cNvPr id="43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7403205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48" name="Текст 7"/>
          <p:cNvSpPr>
            <a:spLocks noGrp="1"/>
          </p:cNvSpPr>
          <p:nvPr>
            <p:ph type="body" sz="quarter" idx="26" hasCustomPrompt="1"/>
          </p:nvPr>
        </p:nvSpPr>
        <p:spPr>
          <a:xfrm>
            <a:off x="7403205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3" name="Текст 7"/>
          <p:cNvSpPr>
            <a:spLocks noGrp="1"/>
          </p:cNvSpPr>
          <p:nvPr>
            <p:ph type="body" sz="quarter" idx="31" hasCustomPrompt="1"/>
          </p:nvPr>
        </p:nvSpPr>
        <p:spPr>
          <a:xfrm>
            <a:off x="7403205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8" name="Текст 7"/>
          <p:cNvSpPr>
            <a:spLocks noGrp="1"/>
          </p:cNvSpPr>
          <p:nvPr>
            <p:ph type="body" sz="quarter" idx="36" hasCustomPrompt="1"/>
          </p:nvPr>
        </p:nvSpPr>
        <p:spPr>
          <a:xfrm>
            <a:off x="7403205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63" name="Текст 7"/>
          <p:cNvSpPr>
            <a:spLocks noGrp="1"/>
          </p:cNvSpPr>
          <p:nvPr>
            <p:ph type="body" sz="quarter" idx="41" hasCustomPrompt="1"/>
          </p:nvPr>
        </p:nvSpPr>
        <p:spPr>
          <a:xfrm>
            <a:off x="7403205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39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9760039" y="357393"/>
            <a:ext cx="2099258" cy="914400"/>
          </a:xfr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Категория 5</a:t>
            </a:r>
          </a:p>
        </p:txBody>
      </p:sp>
      <p:sp>
        <p:nvSpPr>
          <p:cNvPr id="44" name="Текст 7"/>
          <p:cNvSpPr>
            <a:spLocks noGrp="1"/>
          </p:cNvSpPr>
          <p:nvPr>
            <p:ph type="body" sz="quarter" idx="22" hasCustomPrompt="1"/>
          </p:nvPr>
        </p:nvSpPr>
        <p:spPr>
          <a:xfrm>
            <a:off x="9760039" y="1516491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49" name="Текст 7"/>
          <p:cNvSpPr>
            <a:spLocks noGrp="1"/>
          </p:cNvSpPr>
          <p:nvPr>
            <p:ph type="body" sz="quarter" idx="27" hasCustomPrompt="1"/>
          </p:nvPr>
        </p:nvSpPr>
        <p:spPr>
          <a:xfrm>
            <a:off x="9760039" y="2533920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4" name="Текст 7"/>
          <p:cNvSpPr>
            <a:spLocks noGrp="1"/>
          </p:cNvSpPr>
          <p:nvPr>
            <p:ph type="body" sz="quarter" idx="32" hasCustomPrompt="1"/>
          </p:nvPr>
        </p:nvSpPr>
        <p:spPr>
          <a:xfrm>
            <a:off x="9760039" y="3551349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59" name="Текст 7"/>
          <p:cNvSpPr>
            <a:spLocks noGrp="1"/>
          </p:cNvSpPr>
          <p:nvPr>
            <p:ph type="body" sz="quarter" idx="37" hasCustomPrompt="1"/>
          </p:nvPr>
        </p:nvSpPr>
        <p:spPr>
          <a:xfrm>
            <a:off x="9760039" y="4568778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64" name="Текст 7"/>
          <p:cNvSpPr>
            <a:spLocks noGrp="1"/>
          </p:cNvSpPr>
          <p:nvPr>
            <p:ph type="body" sz="quarter" idx="42" hasCustomPrompt="1"/>
          </p:nvPr>
        </p:nvSpPr>
        <p:spPr>
          <a:xfrm>
            <a:off x="9760039" y="5586207"/>
            <a:ext cx="2099258" cy="914400"/>
          </a:xfr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rtlCol="0" anchor="ctr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400" baseline="0">
                <a:solidFill>
                  <a:srgbClr val="FFFFFF"/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</p:spTree>
    <p:extLst>
      <p:ext uri="{BB962C8B-B14F-4D97-AF65-F5344CB8AC3E}">
        <p14:creationId xmlns:p14="http://schemas.microsoft.com/office/powerpoint/2010/main" val="383076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категории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 rtlCol="0">
            <a:normAutofit/>
          </a:bodyPr>
          <a:lstStyle>
            <a:lvl1pPr algn="l" rtl="0">
              <a:defRPr sz="54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/>
              <a:t>Слайд-разделитель категории 1</a:t>
            </a:r>
          </a:p>
        </p:txBody>
      </p:sp>
    </p:spTree>
    <p:extLst>
      <p:ext uri="{BB962C8B-B14F-4D97-AF65-F5344CB8AC3E}">
        <p14:creationId xmlns:p14="http://schemas.microsoft.com/office/powerpoint/2010/main" val="115712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ы категории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"/>
          <p:cNvSpPr txBox="1"/>
          <p:nvPr userDrawn="1"/>
        </p:nvSpPr>
        <p:spPr>
          <a:xfrm rot="16200000">
            <a:off x="-2011120" y="1836159"/>
            <a:ext cx="5749803" cy="20774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3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Вопрос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вопрос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1</a:t>
            </a:r>
          </a:p>
        </p:txBody>
      </p:sp>
      <p:sp>
        <p:nvSpPr>
          <p:cNvPr id="14" name="Вернуться к игровой доске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229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веты категории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"/>
          <p:cNvSpPr txBox="1"/>
          <p:nvPr userDrawn="1"/>
        </p:nvSpPr>
        <p:spPr>
          <a:xfrm rot="16200000">
            <a:off x="-2011120" y="1605327"/>
            <a:ext cx="5749803" cy="253915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6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Ответ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ответ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1</a:t>
            </a:r>
          </a:p>
        </p:txBody>
      </p:sp>
    </p:spTree>
    <p:extLst>
      <p:ext uri="{BB962C8B-B14F-4D97-AF65-F5344CB8AC3E}">
        <p14:creationId xmlns:p14="http://schemas.microsoft.com/office/powerpoint/2010/main" val="131960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категории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 rtlCol="0">
            <a:normAutofit/>
          </a:bodyPr>
          <a:lstStyle>
            <a:lvl1pPr algn="l" rtl="0">
              <a:defRPr sz="54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/>
              <a:t>Слайд-разделитель категории 2</a:t>
            </a:r>
          </a:p>
        </p:txBody>
      </p:sp>
    </p:spTree>
    <p:extLst>
      <p:ext uri="{BB962C8B-B14F-4D97-AF65-F5344CB8AC3E}">
        <p14:creationId xmlns:p14="http://schemas.microsoft.com/office/powerpoint/2010/main" val="1317110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ы категории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"/>
          <p:cNvSpPr txBox="1"/>
          <p:nvPr userDrawn="1"/>
        </p:nvSpPr>
        <p:spPr>
          <a:xfrm rot="16200000">
            <a:off x="-2011120" y="1836159"/>
            <a:ext cx="5749803" cy="20774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3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Вопрос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вопрос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2</a:t>
            </a:r>
          </a:p>
        </p:txBody>
      </p:sp>
      <p:sp>
        <p:nvSpPr>
          <p:cNvPr id="12" name="Вернуться к игровой доске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391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веты категории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"/>
          <p:cNvSpPr txBox="1"/>
          <p:nvPr userDrawn="1"/>
        </p:nvSpPr>
        <p:spPr>
          <a:xfrm rot="16200000">
            <a:off x="-2011120" y="1605327"/>
            <a:ext cx="5749803" cy="253915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6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Ответ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ответ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2</a:t>
            </a:r>
          </a:p>
        </p:txBody>
      </p:sp>
    </p:spTree>
    <p:extLst>
      <p:ext uri="{BB962C8B-B14F-4D97-AF65-F5344CB8AC3E}">
        <p14:creationId xmlns:p14="http://schemas.microsoft.com/office/powerpoint/2010/main" val="50375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категории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 rtlCol="0">
            <a:normAutofit/>
          </a:bodyPr>
          <a:lstStyle>
            <a:lvl1pPr algn="l" rtl="0">
              <a:defRPr sz="54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/>
              <a:t>Слайд-разделитель категории 3</a:t>
            </a:r>
          </a:p>
        </p:txBody>
      </p:sp>
    </p:spTree>
    <p:extLst>
      <p:ext uri="{BB962C8B-B14F-4D97-AF65-F5344CB8AC3E}">
        <p14:creationId xmlns:p14="http://schemas.microsoft.com/office/powerpoint/2010/main" val="201598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ы категории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"/>
          <p:cNvSpPr txBox="1"/>
          <p:nvPr userDrawn="1"/>
        </p:nvSpPr>
        <p:spPr>
          <a:xfrm rot="16200000">
            <a:off x="-2011120" y="1836159"/>
            <a:ext cx="5749803" cy="20774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3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Вопрос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вопрос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3</a:t>
            </a:r>
          </a:p>
        </p:txBody>
      </p:sp>
      <p:sp>
        <p:nvSpPr>
          <p:cNvPr id="12" name="Вернуться к игровой доске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6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веты категории 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"/>
          <p:cNvSpPr txBox="1"/>
          <p:nvPr userDrawn="1"/>
        </p:nvSpPr>
        <p:spPr>
          <a:xfrm rot="16200000">
            <a:off x="-2011120" y="1605327"/>
            <a:ext cx="5749803" cy="253915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6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Ответ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ответ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3</a:t>
            </a:r>
          </a:p>
        </p:txBody>
      </p:sp>
    </p:spTree>
    <p:extLst>
      <p:ext uri="{BB962C8B-B14F-4D97-AF65-F5344CB8AC3E}">
        <p14:creationId xmlns:p14="http://schemas.microsoft.com/office/powerpoint/2010/main" val="372166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категории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 rtlCol="0">
            <a:normAutofit/>
          </a:bodyPr>
          <a:lstStyle>
            <a:lvl1pPr algn="l" rtl="0">
              <a:defRPr sz="54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/>
              <a:t>Слайд-разделитель категории 4</a:t>
            </a:r>
          </a:p>
        </p:txBody>
      </p:sp>
    </p:spTree>
    <p:extLst>
      <p:ext uri="{BB962C8B-B14F-4D97-AF65-F5344CB8AC3E}">
        <p14:creationId xmlns:p14="http://schemas.microsoft.com/office/powerpoint/2010/main" val="730655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ы категории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"/>
          <p:cNvSpPr txBox="1"/>
          <p:nvPr userDrawn="1"/>
        </p:nvSpPr>
        <p:spPr>
          <a:xfrm rot="16200000">
            <a:off x="-2011120" y="1836159"/>
            <a:ext cx="5749803" cy="20774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3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Вопрос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вопрос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4</a:t>
            </a:r>
          </a:p>
        </p:txBody>
      </p:sp>
      <p:sp>
        <p:nvSpPr>
          <p:cNvPr id="12" name="Вернуться к игровой доске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610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веты категории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"/>
          <p:cNvSpPr txBox="1"/>
          <p:nvPr userDrawn="1"/>
        </p:nvSpPr>
        <p:spPr>
          <a:xfrm rot="16200000">
            <a:off x="-2011120" y="1605327"/>
            <a:ext cx="5749803" cy="253915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6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Ответ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ответ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4</a:t>
            </a:r>
          </a:p>
        </p:txBody>
      </p:sp>
    </p:spTree>
    <p:extLst>
      <p:ext uri="{BB962C8B-B14F-4D97-AF65-F5344CB8AC3E}">
        <p14:creationId xmlns:p14="http://schemas.microsoft.com/office/powerpoint/2010/main" val="396086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 категории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 bwMode="invGray">
          <a:xfrm>
            <a:off x="0" y="3372365"/>
            <a:ext cx="12192000" cy="187488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 hasCustomPrompt="1"/>
          </p:nvPr>
        </p:nvSpPr>
        <p:spPr>
          <a:xfrm>
            <a:off x="1133588" y="3522944"/>
            <a:ext cx="10828224" cy="1583628"/>
          </a:xfrm>
        </p:spPr>
        <p:txBody>
          <a:bodyPr rtlCol="0">
            <a:normAutofit/>
          </a:bodyPr>
          <a:lstStyle>
            <a:lvl1pPr algn="l" rtl="0">
              <a:defRPr sz="54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dirty="0"/>
              <a:t>Слайд-разделитель категории 5</a:t>
            </a:r>
          </a:p>
        </p:txBody>
      </p:sp>
    </p:spTree>
    <p:extLst>
      <p:ext uri="{BB962C8B-B14F-4D97-AF65-F5344CB8AC3E}">
        <p14:creationId xmlns:p14="http://schemas.microsoft.com/office/powerpoint/2010/main" val="971966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ы категории 5">
    <p:bg>
      <p:bgPr>
        <a:solidFill>
          <a:schemeClr val="bg2"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В"/>
          <p:cNvSpPr txBox="1"/>
          <p:nvPr userDrawn="1"/>
        </p:nvSpPr>
        <p:spPr>
          <a:xfrm rot="16200000">
            <a:off x="-2011120" y="1836159"/>
            <a:ext cx="5749803" cy="207749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3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Вопрос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вопрос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5" y="5900384"/>
            <a:ext cx="1897666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5</a:t>
            </a:r>
          </a:p>
        </p:txBody>
      </p:sp>
      <p:sp>
        <p:nvSpPr>
          <p:cNvPr id="12" name="Вернуться к игровой доске">
            <a:hlinkClick r:id="" action="ppaction://hlinkshowjump?jump=nextslide"/>
          </p:cNvPr>
          <p:cNvSpPr/>
          <p:nvPr userDrawn="1"/>
        </p:nvSpPr>
        <p:spPr bwMode="invGray">
          <a:xfrm rot="5400000" flipH="1">
            <a:off x="11220383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406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веты категории 5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"/>
          <p:cNvSpPr txBox="1"/>
          <p:nvPr userDrawn="1"/>
        </p:nvSpPr>
        <p:spPr>
          <a:xfrm rot="16200000">
            <a:off x="-2011120" y="1605327"/>
            <a:ext cx="5749803" cy="253915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 rtl="0"/>
            <a:r>
              <a:rPr lang="ru-RU" sz="16500" dirty="0">
                <a:solidFill>
                  <a:schemeClr val="bg1">
                    <a:lumMod val="85000"/>
                    <a:lumOff val="1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Ответ</a:t>
            </a:r>
          </a:p>
        </p:txBody>
      </p:sp>
      <p:sp>
        <p:nvSpPr>
          <p:cNvPr id="8" name="Вопрос"/>
          <p:cNvSpPr>
            <a:spLocks noGrp="1"/>
          </p:cNvSpPr>
          <p:nvPr>
            <p:ph type="body" sz="quarter" idx="13" hasCustomPrompt="1"/>
          </p:nvPr>
        </p:nvSpPr>
        <p:spPr>
          <a:xfrm>
            <a:off x="1841679" y="1873957"/>
            <a:ext cx="8885530" cy="200189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3200" baseline="0"/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Добавьте ответ здесь. </a:t>
            </a:r>
          </a:p>
        </p:txBody>
      </p:sp>
      <p:sp>
        <p:nvSpPr>
          <p:cNvPr id="2" name="Прямоугольник 1"/>
          <p:cNvSpPr/>
          <p:nvPr userDrawn="1"/>
        </p:nvSpPr>
        <p:spPr bwMode="invGray">
          <a:xfrm>
            <a:off x="0" y="5749805"/>
            <a:ext cx="12192000" cy="1108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13" name="Баллы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9109424" y="5900385"/>
            <a:ext cx="2852388" cy="781394"/>
          </a:xfrm>
        </p:spPr>
        <p:txBody>
          <a:bodyPr rtlCol="0" anchor="ctr">
            <a:noAutofit/>
          </a:bodyPr>
          <a:lstStyle>
            <a:lvl1pPr marL="0" indent="0" algn="r" rtl="0">
              <a:spcBef>
                <a:spcPts val="0"/>
              </a:spcBef>
              <a:buNone/>
              <a:defRPr sz="4800" baseline="0">
                <a:solidFill>
                  <a:schemeClr val="tx1">
                    <a:alpha val="63000"/>
                  </a:schemeClr>
                </a:solidFill>
              </a:defRPr>
            </a:lvl1pPr>
            <a:lvl2pPr marL="0" indent="0" algn="l" rtl="0">
              <a:spcBef>
                <a:spcPts val="0"/>
              </a:spcBef>
              <a:buNone/>
              <a:defRPr sz="3200"/>
            </a:lvl2pPr>
            <a:lvl3pPr marL="0" indent="0" algn="l" rtl="0">
              <a:spcBef>
                <a:spcPts val="0"/>
              </a:spcBef>
              <a:buNone/>
              <a:defRPr sz="3200"/>
            </a:lvl3pPr>
            <a:lvl4pPr marL="0" indent="0" algn="l" rtl="0">
              <a:spcBef>
                <a:spcPts val="0"/>
              </a:spcBef>
              <a:buNone/>
              <a:defRPr sz="3200"/>
            </a:lvl4pPr>
            <a:lvl5pPr marL="0" indent="0" algn="l" rtl="0">
              <a:spcBef>
                <a:spcPts val="0"/>
              </a:spcBef>
              <a:buNone/>
              <a:defRPr sz="3200"/>
            </a:lvl5pPr>
            <a:lvl6pPr marL="0" indent="0" algn="l" rtl="0">
              <a:spcBef>
                <a:spcPts val="0"/>
              </a:spcBef>
              <a:buNone/>
              <a:defRPr sz="3200"/>
            </a:lvl6pPr>
            <a:lvl7pPr marL="0" indent="0" algn="l" rtl="0">
              <a:spcBef>
                <a:spcPts val="0"/>
              </a:spcBef>
              <a:buNone/>
              <a:defRPr sz="3200"/>
            </a:lvl7pPr>
            <a:lvl8pPr marL="0" indent="0" algn="l" rtl="0">
              <a:spcBef>
                <a:spcPts val="0"/>
              </a:spcBef>
              <a:buNone/>
              <a:defRPr sz="3200"/>
            </a:lvl8pPr>
            <a:lvl9pPr marL="0" indent="0" algn="l" rtl="0">
              <a:spcBef>
                <a:spcPts val="0"/>
              </a:spcBef>
              <a:buNone/>
              <a:defRPr sz="3200"/>
            </a:lvl9pPr>
          </a:lstStyle>
          <a:p>
            <a:pPr lvl="0" rtl="0"/>
            <a:r>
              <a:rPr lang="ru-RU" dirty="0"/>
              <a:t>Баллы</a:t>
            </a:r>
          </a:p>
        </p:txBody>
      </p:sp>
      <p:sp>
        <p:nvSpPr>
          <p:cNvPr id="10" name="Вернуться к игровой доске">
            <a:hlinkClick r:id="rId2" action="ppaction://hlinksldjump"/>
          </p:cNvPr>
          <p:cNvSpPr/>
          <p:nvPr userDrawn="1"/>
        </p:nvSpPr>
        <p:spPr bwMode="invGray">
          <a:xfrm rot="16200000">
            <a:off x="169030" y="5941115"/>
            <a:ext cx="795528" cy="685800"/>
          </a:xfrm>
          <a:prstGeom prst="triangle">
            <a:avLst/>
          </a:prstGeom>
          <a:solidFill>
            <a:srgbClr val="FFFFFF">
              <a:alpha val="13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algn="l" rtl="0">
              <a:defRPr>
                <a:solidFill>
                  <a:schemeClr val="tx1">
                    <a:alpha val="63000"/>
                  </a:schemeClr>
                </a:solidFill>
              </a:defRPr>
            </a:lvl1pPr>
          </a:lstStyle>
          <a:p>
            <a:pPr rtl="0"/>
            <a:r>
              <a:rPr lang="ru-RU" dirty="0"/>
              <a:t>Категория 5</a:t>
            </a:r>
          </a:p>
        </p:txBody>
      </p:sp>
    </p:spTree>
    <p:extLst>
      <p:ext uri="{BB962C8B-B14F-4D97-AF65-F5344CB8AC3E}">
        <p14:creationId xmlns:p14="http://schemas.microsoft.com/office/powerpoint/2010/main" val="393352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588" y="5900384"/>
            <a:ext cx="7969542" cy="7813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33588" y="1825625"/>
            <a:ext cx="10220212" cy="4074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FC4D060-BEC8-4EC9-A645-83608C2C2CE7}" type="datetime1">
              <a:rPr lang="ru-RU" smtClean="0"/>
              <a:t>27.09.2026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759714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5" r:id="rId1"/>
    <p:sldLayoutId id="2147483659" r:id="rId2"/>
    <p:sldLayoutId id="2147483666" r:id="rId3"/>
    <p:sldLayoutId id="2147483668" r:id="rId4"/>
    <p:sldLayoutId id="2147483662" r:id="rId5"/>
    <p:sldLayoutId id="2147483669" r:id="rId6"/>
    <p:sldLayoutId id="2147483670" r:id="rId7"/>
    <p:sldLayoutId id="2147483663" r:id="rId8"/>
    <p:sldLayoutId id="2147483671" r:id="rId9"/>
    <p:sldLayoutId id="2147483672" r:id="rId10"/>
    <p:sldLayoutId id="2147483664" r:id="rId11"/>
    <p:sldLayoutId id="2147483673" r:id="rId12"/>
    <p:sldLayoutId id="2147483674" r:id="rId13"/>
    <p:sldLayoutId id="2147483665" r:id="rId14"/>
    <p:sldLayoutId id="2147483675" r:id="rId15"/>
    <p:sldLayoutId id="2147483676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6.xml"/><Relationship Id="rId18" Type="http://schemas.openxmlformats.org/officeDocument/2006/relationships/slide" Target="slide37.xml"/><Relationship Id="rId26" Type="http://schemas.openxmlformats.org/officeDocument/2006/relationships/slide" Target="slide52.xml"/><Relationship Id="rId3" Type="http://schemas.openxmlformats.org/officeDocument/2006/relationships/slide" Target="slide4.xml"/><Relationship Id="rId21" Type="http://schemas.openxmlformats.org/officeDocument/2006/relationships/slide" Target="slide43.xml"/><Relationship Id="rId7" Type="http://schemas.openxmlformats.org/officeDocument/2006/relationships/slide" Target="slide12.xml"/><Relationship Id="rId12" Type="http://schemas.openxmlformats.org/officeDocument/2006/relationships/slide" Target="slide23.xml"/><Relationship Id="rId17" Type="http://schemas.openxmlformats.org/officeDocument/2006/relationships/slide" Target="slide34.xml"/><Relationship Id="rId25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6" Type="http://schemas.openxmlformats.org/officeDocument/2006/relationships/slide" Target="slide32.xml"/><Relationship Id="rId20" Type="http://schemas.openxmlformats.org/officeDocument/2006/relationships/slide" Target="slide4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slide" Target="slide21.xml"/><Relationship Id="rId24" Type="http://schemas.openxmlformats.org/officeDocument/2006/relationships/slide" Target="slide50.xml"/><Relationship Id="rId5" Type="http://schemas.openxmlformats.org/officeDocument/2006/relationships/slide" Target="slide8.xml"/><Relationship Id="rId15" Type="http://schemas.openxmlformats.org/officeDocument/2006/relationships/slide" Target="slide30.xml"/><Relationship Id="rId23" Type="http://schemas.openxmlformats.org/officeDocument/2006/relationships/slide" Target="slide48.xml"/><Relationship Id="rId28" Type="http://schemas.openxmlformats.org/officeDocument/2006/relationships/slide" Target="slide56.xml"/><Relationship Id="rId10" Type="http://schemas.openxmlformats.org/officeDocument/2006/relationships/slide" Target="slide19.xml"/><Relationship Id="rId19" Type="http://schemas.openxmlformats.org/officeDocument/2006/relationships/slide" Target="slide39.xml"/><Relationship Id="rId4" Type="http://schemas.openxmlformats.org/officeDocument/2006/relationships/slide" Target="slide6.xml"/><Relationship Id="rId9" Type="http://schemas.openxmlformats.org/officeDocument/2006/relationships/slide" Target="slide17.xml"/><Relationship Id="rId14" Type="http://schemas.openxmlformats.org/officeDocument/2006/relationships/slide" Target="slide28.xml"/><Relationship Id="rId22" Type="http://schemas.openxmlformats.org/officeDocument/2006/relationships/slide" Target="slide45.xml"/><Relationship Id="rId27" Type="http://schemas.openxmlformats.org/officeDocument/2006/relationships/slide" Target="slide5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2103383"/>
            <a:ext cx="12192000" cy="3851564"/>
            <a:chOff x="0" y="1939636"/>
            <a:chExt cx="12192000" cy="385156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2812473"/>
              <a:ext cx="12192000" cy="2978727"/>
            </a:xfrm>
            <a:prstGeom prst="rect">
              <a:avLst/>
            </a:prstGeom>
            <a:solidFill>
              <a:srgbClr val="3232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endParaRPr lang="ru-RU" sz="24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108363" y="1939636"/>
              <a:ext cx="997527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4400" b="1" dirty="0"/>
                <a:t>«Учитель — источник мудрости»</a:t>
              </a:r>
            </a:p>
            <a:p>
              <a:pPr algn="ctr"/>
              <a:r>
                <a:rPr lang="ru-RU" sz="3600" dirty="0"/>
                <a:t>"Своя игра" ко Дню учителя</a:t>
              </a:r>
            </a:p>
          </p:txBody>
        </p: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4086" y="1521171"/>
            <a:ext cx="2416014" cy="3043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12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Текст 62"/>
          <p:cNvSpPr>
            <a:spLocks noGrp="1"/>
          </p:cNvSpPr>
          <p:nvPr>
            <p:ph type="body" sz="quarter" idx="13"/>
          </p:nvPr>
        </p:nvSpPr>
        <p:spPr>
          <a:xfrm>
            <a:off x="257478" y="236217"/>
            <a:ext cx="1949979" cy="914400"/>
          </a:xfrm>
        </p:spPr>
        <p:txBody>
          <a:bodyPr rtlCol="0"/>
          <a:lstStyle/>
          <a:p>
            <a:pPr rtl="0"/>
            <a:r>
              <a:rPr lang="ru-RU" dirty="0"/>
              <a:t>Сказки и былины</a:t>
            </a:r>
          </a:p>
        </p:txBody>
      </p:sp>
      <p:sp>
        <p:nvSpPr>
          <p:cNvPr id="128" name="Текст 127"/>
          <p:cNvSpPr>
            <a:spLocks noGrp="1"/>
          </p:cNvSpPr>
          <p:nvPr>
            <p:ph type="body" sz="quarter" idx="18"/>
          </p:nvPr>
        </p:nvSpPr>
        <p:spPr>
          <a:xfrm>
            <a:off x="257477" y="1263185"/>
            <a:ext cx="1949979" cy="914400"/>
          </a:xfrm>
        </p:spPr>
        <p:txBody>
          <a:bodyPr rtlCol="0"/>
          <a:lstStyle/>
          <a:p>
            <a:pPr rtl="0"/>
            <a:r>
              <a:rPr lang="ru-RU" dirty="0">
                <a:hlinkClick r:id="rId3" action="ppaction://hlinksldjump"/>
              </a:rPr>
              <a:t>10</a:t>
            </a:r>
            <a:endParaRPr lang="ru-RU" dirty="0"/>
          </a:p>
        </p:txBody>
      </p:sp>
      <p:sp>
        <p:nvSpPr>
          <p:cNvPr id="133" name="Текст 132"/>
          <p:cNvSpPr>
            <a:spLocks noGrp="1"/>
          </p:cNvSpPr>
          <p:nvPr>
            <p:ph type="body" sz="quarter" idx="23"/>
          </p:nvPr>
        </p:nvSpPr>
        <p:spPr>
          <a:xfrm>
            <a:off x="251843" y="2385284"/>
            <a:ext cx="1949979" cy="914400"/>
          </a:xfrm>
        </p:spPr>
        <p:txBody>
          <a:bodyPr rtlCol="0"/>
          <a:lstStyle/>
          <a:p>
            <a:pPr rtl="0"/>
            <a:r>
              <a:rPr lang="ru-RU" dirty="0">
                <a:hlinkClick r:id="rId4" action="ppaction://hlinksldjump"/>
              </a:rPr>
              <a:t>20</a:t>
            </a:r>
            <a:endParaRPr lang="ru-RU" dirty="0"/>
          </a:p>
        </p:txBody>
      </p:sp>
      <p:sp>
        <p:nvSpPr>
          <p:cNvPr id="138" name="Текст 137"/>
          <p:cNvSpPr>
            <a:spLocks noGrp="1"/>
          </p:cNvSpPr>
          <p:nvPr>
            <p:ph type="body" sz="quarter" idx="28"/>
          </p:nvPr>
        </p:nvSpPr>
        <p:spPr>
          <a:xfrm>
            <a:off x="251844" y="3455960"/>
            <a:ext cx="1949979" cy="914400"/>
          </a:xfrm>
        </p:spPr>
        <p:txBody>
          <a:bodyPr rtlCol="0"/>
          <a:lstStyle/>
          <a:p>
            <a:pPr rtl="0"/>
            <a:r>
              <a:rPr lang="ru-RU" dirty="0">
                <a:hlinkClick r:id="rId5" action="ppaction://hlinksldjump"/>
              </a:rPr>
              <a:t>30</a:t>
            </a:r>
            <a:endParaRPr lang="ru-RU" dirty="0"/>
          </a:p>
        </p:txBody>
      </p:sp>
      <p:sp>
        <p:nvSpPr>
          <p:cNvPr id="143" name="Текст 142"/>
          <p:cNvSpPr>
            <a:spLocks noGrp="1"/>
          </p:cNvSpPr>
          <p:nvPr>
            <p:ph type="body" sz="quarter" idx="33"/>
          </p:nvPr>
        </p:nvSpPr>
        <p:spPr>
          <a:xfrm>
            <a:off x="257475" y="4557518"/>
            <a:ext cx="1949979" cy="914400"/>
          </a:xfrm>
        </p:spPr>
        <p:txBody>
          <a:bodyPr rtlCol="0"/>
          <a:lstStyle/>
          <a:p>
            <a:pPr rtl="0"/>
            <a:r>
              <a:rPr lang="ru-RU" dirty="0">
                <a:hlinkClick r:id="rId6" action="ppaction://hlinksldjump"/>
              </a:rPr>
              <a:t>40</a:t>
            </a:r>
            <a:endParaRPr lang="ru-RU" dirty="0"/>
          </a:p>
        </p:txBody>
      </p:sp>
      <p:sp>
        <p:nvSpPr>
          <p:cNvPr id="148" name="Текст 147"/>
          <p:cNvSpPr>
            <a:spLocks noGrp="1"/>
          </p:cNvSpPr>
          <p:nvPr>
            <p:ph type="body" sz="quarter" idx="38"/>
          </p:nvPr>
        </p:nvSpPr>
        <p:spPr>
          <a:xfrm>
            <a:off x="257475" y="5628194"/>
            <a:ext cx="1949979" cy="914400"/>
          </a:xfrm>
        </p:spPr>
        <p:txBody>
          <a:bodyPr rtlCol="0"/>
          <a:lstStyle/>
          <a:p>
            <a:pPr rtl="0"/>
            <a:r>
              <a:rPr lang="ru-RU" dirty="0">
                <a:hlinkClick r:id="rId7" action="ppaction://hlinksldjump"/>
              </a:rPr>
              <a:t>50</a:t>
            </a:r>
            <a:endParaRPr lang="ru-RU" dirty="0"/>
          </a:p>
        </p:txBody>
      </p:sp>
      <p:sp>
        <p:nvSpPr>
          <p:cNvPr id="64" name="Текст 63"/>
          <p:cNvSpPr>
            <a:spLocks noGrp="1"/>
          </p:cNvSpPr>
          <p:nvPr>
            <p:ph type="body" sz="quarter" idx="14"/>
          </p:nvPr>
        </p:nvSpPr>
        <p:spPr>
          <a:xfrm>
            <a:off x="2506990" y="230394"/>
            <a:ext cx="2133605" cy="914400"/>
          </a:xfrm>
        </p:spPr>
        <p:txBody>
          <a:bodyPr rtlCol="0"/>
          <a:lstStyle/>
          <a:p>
            <a:r>
              <a:rPr lang="ru-RU" dirty="0"/>
              <a:t>Известные личности</a:t>
            </a:r>
          </a:p>
        </p:txBody>
      </p:sp>
      <p:sp>
        <p:nvSpPr>
          <p:cNvPr id="129" name="Текст 128"/>
          <p:cNvSpPr>
            <a:spLocks noGrp="1"/>
          </p:cNvSpPr>
          <p:nvPr>
            <p:ph type="body" sz="quarter" idx="19"/>
          </p:nvPr>
        </p:nvSpPr>
        <p:spPr>
          <a:xfrm>
            <a:off x="2501358" y="1290189"/>
            <a:ext cx="2139237" cy="914400"/>
          </a:xfrm>
        </p:spPr>
        <p:txBody>
          <a:bodyPr rtlCol="0"/>
          <a:lstStyle/>
          <a:p>
            <a:pPr rtl="0"/>
            <a:r>
              <a:rPr lang="ru-RU" dirty="0">
                <a:hlinkClick r:id="rId8" action="ppaction://hlinksldjump"/>
              </a:rPr>
              <a:t>10</a:t>
            </a:r>
            <a:endParaRPr lang="ru-RU" dirty="0"/>
          </a:p>
        </p:txBody>
      </p:sp>
      <p:sp>
        <p:nvSpPr>
          <p:cNvPr id="134" name="Текст 133"/>
          <p:cNvSpPr>
            <a:spLocks noGrp="1"/>
          </p:cNvSpPr>
          <p:nvPr>
            <p:ph type="body" sz="quarter" idx="24"/>
          </p:nvPr>
        </p:nvSpPr>
        <p:spPr>
          <a:xfrm>
            <a:off x="2501357" y="2392037"/>
            <a:ext cx="2139237" cy="914400"/>
          </a:xfrm>
        </p:spPr>
        <p:txBody>
          <a:bodyPr rtlCol="0"/>
          <a:lstStyle/>
          <a:p>
            <a:pPr rtl="0"/>
            <a:r>
              <a:rPr lang="ru-RU" dirty="0">
                <a:hlinkClick r:id="rId9" action="ppaction://hlinksldjump"/>
              </a:rPr>
              <a:t>20</a:t>
            </a:r>
            <a:endParaRPr lang="ru-RU" dirty="0"/>
          </a:p>
        </p:txBody>
      </p:sp>
      <p:sp>
        <p:nvSpPr>
          <p:cNvPr id="139" name="Текст 138"/>
          <p:cNvSpPr>
            <a:spLocks noGrp="1"/>
          </p:cNvSpPr>
          <p:nvPr>
            <p:ph type="body" sz="quarter" idx="29"/>
          </p:nvPr>
        </p:nvSpPr>
        <p:spPr>
          <a:xfrm>
            <a:off x="2501357" y="3459289"/>
            <a:ext cx="2139237" cy="914400"/>
          </a:xfrm>
        </p:spPr>
        <p:txBody>
          <a:bodyPr rtlCol="0"/>
          <a:lstStyle/>
          <a:p>
            <a:pPr rtl="0"/>
            <a:r>
              <a:rPr lang="ru-RU" dirty="0">
                <a:hlinkClick r:id="rId10" action="ppaction://hlinksldjump"/>
              </a:rPr>
              <a:t>30</a:t>
            </a:r>
            <a:endParaRPr lang="ru-RU" dirty="0"/>
          </a:p>
        </p:txBody>
      </p:sp>
      <p:sp>
        <p:nvSpPr>
          <p:cNvPr id="144" name="Текст 143"/>
          <p:cNvSpPr>
            <a:spLocks noGrp="1"/>
          </p:cNvSpPr>
          <p:nvPr>
            <p:ph type="body" sz="quarter" idx="34"/>
          </p:nvPr>
        </p:nvSpPr>
        <p:spPr>
          <a:xfrm>
            <a:off x="2501357" y="4557518"/>
            <a:ext cx="2139237" cy="914400"/>
          </a:xfrm>
        </p:spPr>
        <p:txBody>
          <a:bodyPr rtlCol="0"/>
          <a:lstStyle/>
          <a:p>
            <a:pPr rtl="0"/>
            <a:r>
              <a:rPr lang="ru-RU" dirty="0">
                <a:hlinkClick r:id="rId11" action="ppaction://hlinksldjump"/>
              </a:rPr>
              <a:t>40</a:t>
            </a:r>
            <a:endParaRPr lang="ru-RU" dirty="0"/>
          </a:p>
        </p:txBody>
      </p:sp>
      <p:sp>
        <p:nvSpPr>
          <p:cNvPr id="149" name="Текст 148"/>
          <p:cNvSpPr>
            <a:spLocks noGrp="1"/>
          </p:cNvSpPr>
          <p:nvPr>
            <p:ph type="body" sz="quarter" idx="39"/>
          </p:nvPr>
        </p:nvSpPr>
        <p:spPr>
          <a:xfrm>
            <a:off x="2528277" y="5655747"/>
            <a:ext cx="2104239" cy="914400"/>
          </a:xfrm>
        </p:spPr>
        <p:txBody>
          <a:bodyPr rtlCol="0"/>
          <a:lstStyle/>
          <a:p>
            <a:pPr rtl="0"/>
            <a:r>
              <a:rPr lang="ru-RU" dirty="0">
                <a:hlinkClick r:id="rId12" action="ppaction://hlinksldjump"/>
              </a:rPr>
              <a:t>50</a:t>
            </a:r>
            <a:endParaRPr lang="ru-RU" dirty="0"/>
          </a:p>
        </p:txBody>
      </p:sp>
      <p:sp>
        <p:nvSpPr>
          <p:cNvPr id="65" name="Текст 64"/>
          <p:cNvSpPr>
            <a:spLocks noGrp="1"/>
          </p:cNvSpPr>
          <p:nvPr>
            <p:ph type="body" sz="quarter" idx="15"/>
          </p:nvPr>
        </p:nvSpPr>
        <p:spPr>
          <a:xfrm>
            <a:off x="4940128" y="217190"/>
            <a:ext cx="2117224" cy="914400"/>
          </a:xfrm>
        </p:spPr>
        <p:txBody>
          <a:bodyPr rtlCol="0"/>
          <a:lstStyle/>
          <a:p>
            <a:r>
              <a:rPr lang="ru-RU" dirty="0"/>
              <a:t>Продолжи стихотворение</a:t>
            </a:r>
          </a:p>
        </p:txBody>
      </p:sp>
      <p:sp>
        <p:nvSpPr>
          <p:cNvPr id="130" name="Текст 129"/>
          <p:cNvSpPr>
            <a:spLocks noGrp="1"/>
          </p:cNvSpPr>
          <p:nvPr>
            <p:ph type="body" sz="quarter" idx="20"/>
          </p:nvPr>
        </p:nvSpPr>
        <p:spPr>
          <a:xfrm>
            <a:off x="4963725" y="1290189"/>
            <a:ext cx="2099258" cy="914400"/>
          </a:xfrm>
        </p:spPr>
        <p:txBody>
          <a:bodyPr rtlCol="0"/>
          <a:lstStyle/>
          <a:p>
            <a:pPr rtl="0"/>
            <a:r>
              <a:rPr lang="ru-RU" dirty="0">
                <a:hlinkClick r:id="rId13" action="ppaction://hlinksldjump"/>
              </a:rPr>
              <a:t>10</a:t>
            </a:r>
            <a:endParaRPr lang="ru-RU" dirty="0"/>
          </a:p>
        </p:txBody>
      </p:sp>
      <p:sp>
        <p:nvSpPr>
          <p:cNvPr id="135" name="Текст 134"/>
          <p:cNvSpPr>
            <a:spLocks noGrp="1"/>
          </p:cNvSpPr>
          <p:nvPr>
            <p:ph type="body" sz="quarter" idx="25"/>
          </p:nvPr>
        </p:nvSpPr>
        <p:spPr>
          <a:xfrm>
            <a:off x="4966542" y="2361060"/>
            <a:ext cx="2093626" cy="914400"/>
          </a:xfrm>
        </p:spPr>
        <p:txBody>
          <a:bodyPr rtlCol="0"/>
          <a:lstStyle/>
          <a:p>
            <a:pPr rtl="0"/>
            <a:r>
              <a:rPr lang="ru-RU" dirty="0">
                <a:hlinkClick r:id="rId14" action="ppaction://hlinksldjump"/>
              </a:rPr>
              <a:t>20</a:t>
            </a:r>
            <a:endParaRPr lang="ru-RU" dirty="0"/>
          </a:p>
        </p:txBody>
      </p:sp>
      <p:sp>
        <p:nvSpPr>
          <p:cNvPr id="140" name="Текст 139"/>
          <p:cNvSpPr>
            <a:spLocks noGrp="1"/>
          </p:cNvSpPr>
          <p:nvPr>
            <p:ph type="body" sz="quarter" idx="30"/>
          </p:nvPr>
        </p:nvSpPr>
        <p:spPr>
          <a:xfrm>
            <a:off x="4940128" y="3459289"/>
            <a:ext cx="2117224" cy="914400"/>
          </a:xfrm>
        </p:spPr>
        <p:txBody>
          <a:bodyPr rtlCol="0"/>
          <a:lstStyle/>
          <a:p>
            <a:pPr rtl="0"/>
            <a:r>
              <a:rPr lang="ru-RU" dirty="0">
                <a:hlinkClick r:id="rId15" action="ppaction://hlinksldjump"/>
              </a:rPr>
              <a:t>30</a:t>
            </a:r>
            <a:endParaRPr lang="ru-RU" dirty="0"/>
          </a:p>
        </p:txBody>
      </p:sp>
      <p:sp>
        <p:nvSpPr>
          <p:cNvPr id="145" name="Текст 144"/>
          <p:cNvSpPr>
            <a:spLocks noGrp="1"/>
          </p:cNvSpPr>
          <p:nvPr>
            <p:ph type="body" sz="quarter" idx="35"/>
          </p:nvPr>
        </p:nvSpPr>
        <p:spPr>
          <a:xfrm>
            <a:off x="4974201" y="4557518"/>
            <a:ext cx="2078307" cy="914400"/>
          </a:xfrm>
        </p:spPr>
        <p:txBody>
          <a:bodyPr rtlCol="0"/>
          <a:lstStyle/>
          <a:p>
            <a:pPr rtl="0"/>
            <a:r>
              <a:rPr lang="ru-RU" dirty="0">
                <a:hlinkClick r:id="rId16" action="ppaction://hlinksldjump"/>
              </a:rPr>
              <a:t>40</a:t>
            </a:r>
            <a:endParaRPr lang="ru-RU" dirty="0"/>
          </a:p>
        </p:txBody>
      </p:sp>
      <p:sp>
        <p:nvSpPr>
          <p:cNvPr id="150" name="Текст 149"/>
          <p:cNvSpPr>
            <a:spLocks noGrp="1"/>
          </p:cNvSpPr>
          <p:nvPr>
            <p:ph type="body" sz="quarter" idx="40"/>
          </p:nvPr>
        </p:nvSpPr>
        <p:spPr>
          <a:xfrm>
            <a:off x="4974201" y="5655747"/>
            <a:ext cx="2099258" cy="914400"/>
          </a:xfrm>
        </p:spPr>
        <p:txBody>
          <a:bodyPr rtlCol="0"/>
          <a:lstStyle/>
          <a:p>
            <a:pPr rtl="0"/>
            <a:r>
              <a:rPr lang="ru-RU" dirty="0">
                <a:hlinkClick r:id="rId17" action="ppaction://hlinksldjump"/>
              </a:rPr>
              <a:t>50</a:t>
            </a:r>
            <a:endParaRPr lang="ru-RU" dirty="0"/>
          </a:p>
        </p:txBody>
      </p:sp>
      <p:sp>
        <p:nvSpPr>
          <p:cNvPr id="66" name="Текст 65"/>
          <p:cNvSpPr>
            <a:spLocks noGrp="1"/>
          </p:cNvSpPr>
          <p:nvPr>
            <p:ph type="body" sz="quarter" idx="16"/>
          </p:nvPr>
        </p:nvSpPr>
        <p:spPr>
          <a:xfrm>
            <a:off x="7441628" y="230394"/>
            <a:ext cx="2056032" cy="901196"/>
          </a:xfrm>
        </p:spPr>
        <p:txBody>
          <a:bodyPr rtlCol="0"/>
          <a:lstStyle/>
          <a:p>
            <a:pPr rtl="0"/>
            <a:r>
              <a:rPr lang="ru-RU" dirty="0" err="1"/>
              <a:t>Окр</a:t>
            </a:r>
            <a:r>
              <a:rPr lang="ru-RU" dirty="0"/>
              <a:t>. мир и история</a:t>
            </a:r>
          </a:p>
        </p:txBody>
      </p:sp>
      <p:sp>
        <p:nvSpPr>
          <p:cNvPr id="131" name="Текст 130"/>
          <p:cNvSpPr>
            <a:spLocks noGrp="1"/>
          </p:cNvSpPr>
          <p:nvPr>
            <p:ph type="body" sz="quarter" idx="21"/>
          </p:nvPr>
        </p:nvSpPr>
        <p:spPr>
          <a:xfrm>
            <a:off x="7441628" y="1290189"/>
            <a:ext cx="2056032" cy="914400"/>
          </a:xfrm>
        </p:spPr>
        <p:txBody>
          <a:bodyPr rtlCol="0"/>
          <a:lstStyle/>
          <a:p>
            <a:pPr rtl="0"/>
            <a:r>
              <a:rPr lang="ru-RU" dirty="0">
                <a:hlinkClick r:id="rId18" action="ppaction://hlinksldjump"/>
              </a:rPr>
              <a:t>10</a:t>
            </a:r>
            <a:endParaRPr lang="ru-RU" dirty="0"/>
          </a:p>
        </p:txBody>
      </p:sp>
      <p:sp>
        <p:nvSpPr>
          <p:cNvPr id="136" name="Текст 135"/>
          <p:cNvSpPr>
            <a:spLocks noGrp="1"/>
          </p:cNvSpPr>
          <p:nvPr>
            <p:ph type="body" sz="quarter" idx="26"/>
          </p:nvPr>
        </p:nvSpPr>
        <p:spPr>
          <a:xfrm>
            <a:off x="7441628" y="2392037"/>
            <a:ext cx="2038376" cy="914400"/>
          </a:xfrm>
        </p:spPr>
        <p:txBody>
          <a:bodyPr rtlCol="0"/>
          <a:lstStyle/>
          <a:p>
            <a:pPr rtl="0"/>
            <a:r>
              <a:rPr lang="ru-RU" dirty="0">
                <a:hlinkClick r:id="rId19" action="ppaction://hlinksldjump"/>
              </a:rPr>
              <a:t>20</a:t>
            </a:r>
            <a:endParaRPr lang="ru-RU" dirty="0"/>
          </a:p>
        </p:txBody>
      </p:sp>
      <p:sp>
        <p:nvSpPr>
          <p:cNvPr id="141" name="Текст 140"/>
          <p:cNvSpPr>
            <a:spLocks noGrp="1"/>
          </p:cNvSpPr>
          <p:nvPr>
            <p:ph type="body" sz="quarter" idx="31"/>
          </p:nvPr>
        </p:nvSpPr>
        <p:spPr>
          <a:xfrm>
            <a:off x="7423972" y="3501447"/>
            <a:ext cx="2056032" cy="914400"/>
          </a:xfrm>
        </p:spPr>
        <p:txBody>
          <a:bodyPr rtlCol="0"/>
          <a:lstStyle/>
          <a:p>
            <a:pPr rtl="0"/>
            <a:r>
              <a:rPr lang="ru-RU" dirty="0">
                <a:hlinkClick r:id="rId20" action="ppaction://hlinksldjump"/>
              </a:rPr>
              <a:t>30</a:t>
            </a:r>
            <a:endParaRPr lang="ru-RU" dirty="0"/>
          </a:p>
        </p:txBody>
      </p:sp>
      <p:sp>
        <p:nvSpPr>
          <p:cNvPr id="146" name="Текст 145"/>
          <p:cNvSpPr>
            <a:spLocks noGrp="1"/>
          </p:cNvSpPr>
          <p:nvPr>
            <p:ph type="body" sz="quarter" idx="36"/>
          </p:nvPr>
        </p:nvSpPr>
        <p:spPr>
          <a:xfrm>
            <a:off x="7415144" y="4533352"/>
            <a:ext cx="2073688" cy="938566"/>
          </a:xfrm>
        </p:spPr>
        <p:txBody>
          <a:bodyPr rtlCol="0"/>
          <a:lstStyle/>
          <a:p>
            <a:pPr rtl="0"/>
            <a:r>
              <a:rPr lang="ru-RU" dirty="0">
                <a:hlinkClick r:id="rId21" action="ppaction://hlinksldjump"/>
              </a:rPr>
              <a:t>40</a:t>
            </a:r>
            <a:endParaRPr lang="ru-RU" dirty="0"/>
          </a:p>
        </p:txBody>
      </p:sp>
      <p:sp>
        <p:nvSpPr>
          <p:cNvPr id="151" name="Текст 150"/>
          <p:cNvSpPr>
            <a:spLocks noGrp="1"/>
          </p:cNvSpPr>
          <p:nvPr>
            <p:ph type="body" sz="quarter" idx="41"/>
          </p:nvPr>
        </p:nvSpPr>
        <p:spPr>
          <a:xfrm>
            <a:off x="7415144" y="5655747"/>
            <a:ext cx="2038376" cy="914400"/>
          </a:xfrm>
        </p:spPr>
        <p:txBody>
          <a:bodyPr rtlCol="0"/>
          <a:lstStyle/>
          <a:p>
            <a:pPr rtl="0"/>
            <a:r>
              <a:rPr lang="ru-RU" dirty="0">
                <a:hlinkClick r:id="rId22" action="ppaction://hlinksldjump"/>
              </a:rPr>
              <a:t>50</a:t>
            </a:r>
            <a:endParaRPr lang="ru-RU" dirty="0"/>
          </a:p>
        </p:txBody>
      </p:sp>
      <p:sp>
        <p:nvSpPr>
          <p:cNvPr id="40" name="Текст 127"/>
          <p:cNvSpPr>
            <a:spLocks noGrp="1"/>
          </p:cNvSpPr>
          <p:nvPr>
            <p:ph type="body" sz="quarter" idx="18"/>
          </p:nvPr>
        </p:nvSpPr>
        <p:spPr>
          <a:xfrm>
            <a:off x="9824886" y="217190"/>
            <a:ext cx="1949069" cy="914400"/>
          </a:xfrm>
          <a:solidFill>
            <a:srgbClr val="7030A0"/>
          </a:solidFill>
        </p:spPr>
        <p:txBody>
          <a:bodyPr rtlCol="0"/>
          <a:lstStyle/>
          <a:p>
            <a:pPr rtl="0"/>
            <a:r>
              <a:rPr lang="ru-RU" dirty="0"/>
              <a:t>Русс. </a:t>
            </a:r>
            <a:r>
              <a:rPr lang="ru-RU" dirty="0" err="1"/>
              <a:t>яз</a:t>
            </a:r>
            <a:endParaRPr lang="ru-RU" dirty="0"/>
          </a:p>
        </p:txBody>
      </p:sp>
      <p:sp>
        <p:nvSpPr>
          <p:cNvPr id="43" name="Текст 142"/>
          <p:cNvSpPr>
            <a:spLocks noGrp="1"/>
          </p:cNvSpPr>
          <p:nvPr>
            <p:ph type="body" sz="quarter" idx="33"/>
          </p:nvPr>
        </p:nvSpPr>
        <p:spPr>
          <a:xfrm>
            <a:off x="9824887" y="1290189"/>
            <a:ext cx="1949069" cy="914400"/>
          </a:xfrm>
          <a:solidFill>
            <a:srgbClr val="191919"/>
          </a:solidFill>
        </p:spPr>
        <p:txBody>
          <a:bodyPr rtlCol="0"/>
          <a:lstStyle/>
          <a:p>
            <a:pPr rtl="0"/>
            <a:r>
              <a:rPr lang="ru-RU" u="sng" dirty="0">
                <a:hlinkClick r:id="rId23" action="ppaction://hlinksldjump"/>
              </a:rPr>
              <a:t>10</a:t>
            </a:r>
            <a:endParaRPr lang="ru-RU" u="sng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824888" y="2345571"/>
            <a:ext cx="1949069" cy="945377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2400" u="sng" dirty="0">
                <a:solidFill>
                  <a:schemeClr val="tx1"/>
                </a:solidFill>
                <a:hlinkClick r:id="rId24" action="ppaction://hlinksldjump"/>
              </a:rPr>
              <a:t>20</a:t>
            </a:r>
            <a:endParaRPr lang="ru-RU" sz="2400" u="sng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840730" y="3451856"/>
            <a:ext cx="1950889" cy="94496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823066" y="4542237"/>
            <a:ext cx="1950889" cy="9449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823066" y="5625185"/>
            <a:ext cx="1950889" cy="944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550685" y="367961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>
                <a:hlinkClick r:id="rId26" action="ppaction://hlinksldjump"/>
              </a:rPr>
              <a:t>30</a:t>
            </a:r>
            <a:endParaRPr lang="ru-RU" sz="2400" u="sng" dirty="0"/>
          </a:p>
        </p:txBody>
      </p:sp>
      <p:sp>
        <p:nvSpPr>
          <p:cNvPr id="8" name="TextBox 7"/>
          <p:cNvSpPr txBox="1"/>
          <p:nvPr/>
        </p:nvSpPr>
        <p:spPr>
          <a:xfrm>
            <a:off x="10568349" y="4785487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>
                <a:hlinkClick r:id="rId27" action="ppaction://hlinksldjump"/>
              </a:rPr>
              <a:t>40</a:t>
            </a:r>
            <a:endParaRPr lang="ru-RU" sz="2400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10568349" y="585456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u="sng" dirty="0">
                <a:hlinkClick r:id="rId28" action="ppaction://hlinksldjump"/>
              </a:rPr>
              <a:t>50</a:t>
            </a:r>
            <a:endParaRPr lang="ru-RU" sz="2400" u="sng" dirty="0"/>
          </a:p>
        </p:txBody>
      </p:sp>
    </p:spTree>
    <p:extLst>
      <p:ext uri="{BB962C8B-B14F-4D97-AF65-F5344CB8AC3E}">
        <p14:creationId xmlns:p14="http://schemas.microsoft.com/office/powerpoint/2010/main" val="418246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Последующие вопросы категории 1</a:t>
            </a:r>
          </a:p>
        </p:txBody>
      </p:sp>
    </p:spTree>
    <p:extLst>
      <p:ext uri="{BB962C8B-B14F-4D97-AF65-F5344CB8AC3E}">
        <p14:creationId xmlns:p14="http://schemas.microsoft.com/office/powerpoint/2010/main" val="3860308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717964" y="760361"/>
            <a:ext cx="5209309" cy="4033312"/>
          </a:xfrm>
        </p:spPr>
        <p:txBody>
          <a:bodyPr rtlCol="0"/>
          <a:lstStyle/>
          <a:p>
            <a:pPr algn="just"/>
            <a:r>
              <a:rPr lang="ru-RU" sz="2800" dirty="0"/>
              <a:t>Как вы думаете, почему щука решила помогать Емеле? Что в его поведении могло ей понравиться, а что — нет? Чему учит нас эта сказка: стоит ли ждать, пока всё исполнится само, или лучше действовать самому?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r="48545" b="2862"/>
          <a:stretch/>
        </p:blipFill>
        <p:spPr>
          <a:xfrm>
            <a:off x="7166264" y="119928"/>
            <a:ext cx="4901045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3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800026" y="1468582"/>
            <a:ext cx="5113391" cy="2798618"/>
          </a:xfrm>
        </p:spPr>
        <p:txBody>
          <a:bodyPr rtlCol="0"/>
          <a:lstStyle/>
          <a:p>
            <a:pPr algn="just"/>
            <a:r>
              <a:rPr lang="ru-RU" sz="2800" dirty="0"/>
              <a:t>Щука помогла Емеле, потому что он проявил к ней милосердие. Сказка учит тому, что доброта и сострадание возвращаются. Но при этом она показывает и другой урок: если Емеля просто лежал на печи и ждал, пока всё сделается само, — это не пример для подражания. Настоящая жизнь требует собственных усилий и ответственности. 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r="48545" b="2862"/>
          <a:stretch/>
        </p:blipFill>
        <p:spPr>
          <a:xfrm>
            <a:off x="7166264" y="119928"/>
            <a:ext cx="4901045" cy="549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71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724806" y="1010567"/>
            <a:ext cx="5936757" cy="3658415"/>
          </a:xfrm>
        </p:spPr>
        <p:txBody>
          <a:bodyPr rtlCol="0"/>
          <a:lstStyle/>
          <a:p>
            <a:pPr algn="just"/>
            <a:r>
              <a:rPr lang="ru-RU" sz="2800" dirty="0"/>
              <a:t>Девочка отправляется в зимний лес за подснежниками. Как вы думаете, какие качества характера ей для этого нужны? Почему важно быть смелым и трудолюбивым, даже когда очень страшно или тяжело?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371" y="209230"/>
            <a:ext cx="4091441" cy="525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98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813476" y="1779157"/>
            <a:ext cx="5861944" cy="2113556"/>
          </a:xfrm>
        </p:spPr>
        <p:txBody>
          <a:bodyPr rtlCol="0"/>
          <a:lstStyle/>
          <a:p>
            <a:pPr algn="just"/>
            <a:r>
              <a:rPr lang="ru-RU" sz="2800" dirty="0"/>
              <a:t>Девочке понадобились смелость и терпение. Она не побоялась идти в зимний лес, потому что от этого зависела её жизнь и жизнь близких. Сказка учит нас тому, что даже в самых трудных обстоятельствах важно не терять надежду, добрым и тому, что природа и люди откликаются на искренность и доброту: месяцы помогли девочке именно потому, что увидели в ней чистоту и трудолюбие.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0371" y="209230"/>
            <a:ext cx="4091441" cy="525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75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10662" y="1743328"/>
            <a:ext cx="5829082" cy="2001892"/>
          </a:xfrm>
        </p:spPr>
        <p:txBody>
          <a:bodyPr rtlCol="0"/>
          <a:lstStyle/>
          <a:p>
            <a:pPr algn="just"/>
            <a:r>
              <a:rPr lang="ru-RU" sz="2800" dirty="0"/>
              <a:t>Маша оказалась в доме у трёх медведей. Как вы считаете, почему важно уважать чужое пространство и личные вещи? Что бы вы сделали на месте Маши, чтобы не напугать хозяев?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r="50714"/>
          <a:stretch/>
        </p:blipFill>
        <p:spPr>
          <a:xfrm>
            <a:off x="8180472" y="188853"/>
            <a:ext cx="3755572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928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133588" y="1607127"/>
            <a:ext cx="6852398" cy="2573522"/>
          </a:xfrm>
        </p:spPr>
        <p:txBody>
          <a:bodyPr rtlCol="0"/>
          <a:lstStyle/>
          <a:p>
            <a:pPr algn="just"/>
            <a:r>
              <a:rPr lang="ru-RU" sz="2800" dirty="0"/>
              <a:t>Маша оказалась в доме медведей, потому что заблудилась. Она без спроса пользовалась чужими вещами, ела из чужих тарелок и ломала мебель. Эта история учит нас уважать чужое пространство, чужой труд и чужие вещи. То, что тебе не принадлежит, нужно беречь и не трогать без разрешения. На месте Маши было бы правильно дождаться хозяев, попросить прощения и предложить помочь исправить то, что она нечаянно испортила.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r="50714"/>
          <a:stretch/>
        </p:blipFill>
        <p:spPr>
          <a:xfrm>
            <a:off x="8180472" y="188853"/>
            <a:ext cx="3755572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1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869182" y="1361692"/>
            <a:ext cx="5847800" cy="2711544"/>
          </a:xfrm>
        </p:spPr>
        <p:txBody>
          <a:bodyPr rtlCol="0"/>
          <a:lstStyle/>
          <a:p>
            <a:pPr algn="just"/>
            <a:r>
              <a:rPr lang="ru-RU" sz="2800" dirty="0"/>
              <a:t>Илья Муромец — защитник земли Русской. Как вы думаете, что значит быть настоящим защитником? Какие качества важно в себе воспитывать, чтобы помогать слабым и защищать тех, кто нуждается в поддержке?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3" t="278" r="14441" b="-278"/>
          <a:stretch/>
        </p:blipFill>
        <p:spPr bwMode="auto">
          <a:xfrm>
            <a:off x="8368144" y="457824"/>
            <a:ext cx="3602183" cy="498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0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085096" y="1922031"/>
            <a:ext cx="6066525" cy="2059222"/>
          </a:xfrm>
        </p:spPr>
        <p:txBody>
          <a:bodyPr rtlCol="0"/>
          <a:lstStyle/>
          <a:p>
            <a:pPr algn="just"/>
            <a:r>
              <a:rPr lang="ru-RU" sz="2800" dirty="0"/>
              <a:t>Илья Муромец — это пример настоящего защитника, потому что он использовал свою силу не для себя, а для защиты слабых и родной земли. Быть защитником — значит быть сильным не только телом, но и духом: быть смелым, честным, верным своему слову и готовым прийти на помощь. Воспитывать в себе эти качества важно с детства: учиться отвечать за свои поступки, не обижать слабых, быть справедливым и не бояться трудностей.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3" t="278" r="14441" b="-278"/>
          <a:stretch/>
        </p:blipFill>
        <p:spPr bwMode="auto">
          <a:xfrm>
            <a:off x="8368144" y="457824"/>
            <a:ext cx="3602183" cy="498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34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806267" y="1000331"/>
            <a:ext cx="6312495" cy="3460833"/>
          </a:xfrm>
        </p:spPr>
        <p:txBody>
          <a:bodyPr rtlCol="0"/>
          <a:lstStyle/>
          <a:p>
            <a:pPr algn="just"/>
            <a:r>
              <a:rPr lang="ru-RU" sz="2800" dirty="0" err="1"/>
              <a:t>Карлсон</a:t>
            </a:r>
            <a:r>
              <a:rPr lang="ru-RU" sz="2800" dirty="0"/>
              <a:t> живёт на крыше, любит сладкое и очень хочет найти настоящего друга. Как вы думаете, почему ему так важно было подружиться с Малышом? Что в дружбе самое ценное — игрушки, сладости или умение быть рядом и поддерживать друг друга?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23" y="102471"/>
            <a:ext cx="3683226" cy="553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8038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745674" y="1120079"/>
            <a:ext cx="6401566" cy="3812140"/>
          </a:xfrm>
        </p:spPr>
        <p:txBody>
          <a:bodyPr rtlCol="0"/>
          <a:lstStyle/>
          <a:p>
            <a:pPr algn="just"/>
            <a:r>
              <a:rPr lang="ru-RU" sz="2800" dirty="0"/>
              <a:t>Ему важно было подружиться с Малышом, потому что он был одинок, несмотря на всю свою весёлость. А Малышу не хватало друга, который бы принимал его таким, какой он есть, и с которым было бы не скучно. Эта история учит нас тому, что в дружбе самое ценное — не игрушки и не угощение, а умение быть рядом, поддерживать, прощать недостатки и радоваться друг другу. Настоящий друг — это тот, кто не оставит в беде и с кем можно быть самим собой.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1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423" y="102471"/>
            <a:ext cx="3683226" cy="5536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02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Последующие вопросы категории 2</a:t>
            </a:r>
          </a:p>
        </p:txBody>
      </p:sp>
    </p:spTree>
    <p:extLst>
      <p:ext uri="{BB962C8B-B14F-4D97-AF65-F5344CB8AC3E}">
        <p14:creationId xmlns:p14="http://schemas.microsoft.com/office/powerpoint/2010/main" val="3782962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787447" y="1704719"/>
            <a:ext cx="5430771" cy="2313099"/>
          </a:xfrm>
        </p:spPr>
        <p:txBody>
          <a:bodyPr rtlCol="0"/>
          <a:lstStyle/>
          <a:p>
            <a:pPr algn="just"/>
            <a:r>
              <a:rPr lang="ru-RU" sz="2800" dirty="0"/>
              <a:t>Как вы думаете, почему Юрий Гагарин стал символом смелости и стремления к мечте для всего мира? Чему нас учит его подвиг — стоит ли бояться неизвестного и идти к своей цели, даже если путь труден?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566" y="161638"/>
            <a:ext cx="4483246" cy="542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99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841679" y="1873957"/>
            <a:ext cx="5473521" cy="2001892"/>
          </a:xfrm>
        </p:spPr>
        <p:txBody>
          <a:bodyPr rtlCol="0"/>
          <a:lstStyle/>
          <a:p>
            <a:pPr algn="just"/>
            <a:r>
              <a:rPr lang="ru-RU" sz="2800" dirty="0"/>
              <a:t>Юрий Гагарин — первый человек в космосе. Его полёт учит нас тому, что мечта, трудолюбие и смелость способны преодолеть любые преграды. Он не побоялся отправиться в неизвестность и показал всему миру, что человек способен на великие дела, если верит в свою цель и готов к ней серьёзно готовиться.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2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566" y="161638"/>
            <a:ext cx="4483246" cy="5426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7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260764" y="1460438"/>
            <a:ext cx="5096444" cy="2976947"/>
          </a:xfrm>
        </p:spPr>
        <p:txBody>
          <a:bodyPr rtlCol="0"/>
          <a:lstStyle/>
          <a:p>
            <a:pPr algn="just"/>
            <a:r>
              <a:rPr lang="ru-RU" sz="2800" dirty="0"/>
              <a:t>Валентина Терешкова доказала, что женщины способны наравне с мужчинами осваивать самые сложные и опасные профессии. Как вы думаете, что помогает человеку не сдаваться, когда окружающие сомневаются в его силах?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35937"/>
          <a:stretch/>
        </p:blipFill>
        <p:spPr>
          <a:xfrm>
            <a:off x="6357208" y="324741"/>
            <a:ext cx="5491843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72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025237" y="1870364"/>
            <a:ext cx="5246419" cy="2357787"/>
          </a:xfrm>
        </p:spPr>
        <p:txBody>
          <a:bodyPr rtlCol="0"/>
          <a:lstStyle/>
          <a:p>
            <a:pPr algn="just"/>
            <a:r>
              <a:rPr lang="ru-RU" sz="2800" dirty="0"/>
              <a:t>Валентина Терешкова — первая женщина-космонавт. Её пример учит нас тому, что не нужно обращать внимания на стереотипы и сомнения окружающих. Настойчивость, сила воли, мужество и верность мечте помогают человеку добиваться поставленных целей, независимо от того, что говорят другие.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r="36730"/>
          <a:stretch/>
        </p:blipFill>
        <p:spPr>
          <a:xfrm>
            <a:off x="6391226" y="333375"/>
            <a:ext cx="5423808" cy="481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853553" y="886691"/>
            <a:ext cx="5960411" cy="4092859"/>
          </a:xfrm>
        </p:spPr>
        <p:txBody>
          <a:bodyPr rtlCol="0"/>
          <a:lstStyle/>
          <a:p>
            <a:pPr algn="just"/>
            <a:r>
              <a:rPr lang="ru-RU" sz="2800" dirty="0"/>
              <a:t>Этот писатель создавал добрые и поучительные истории для детей, в которых высмеивались неряшливость, трусость и жадность. Как вы думаете, почему важно с детства приучать себя к аккуратности, смелости и заботе о других?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070" y="458888"/>
            <a:ext cx="3739478" cy="507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53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605812" y="1474752"/>
            <a:ext cx="6277424" cy="3044770"/>
          </a:xfrm>
        </p:spPr>
        <p:txBody>
          <a:bodyPr rtlCol="0"/>
          <a:lstStyle/>
          <a:p>
            <a:pPr algn="just"/>
            <a:r>
              <a:rPr lang="ru-RU" sz="2800" dirty="0"/>
              <a:t>Корней Иванович Чуковский. Его сказки — «</a:t>
            </a:r>
            <a:r>
              <a:rPr lang="ru-RU" sz="2800" dirty="0" err="1"/>
              <a:t>Мойдодыр</a:t>
            </a:r>
            <a:r>
              <a:rPr lang="ru-RU" sz="2800" dirty="0"/>
              <a:t>», «Айболит», «</a:t>
            </a:r>
            <a:r>
              <a:rPr lang="ru-RU" sz="2800" dirty="0" err="1"/>
              <a:t>Тараканище</a:t>
            </a:r>
            <a:r>
              <a:rPr lang="ru-RU" sz="2800" dirty="0"/>
              <a:t>» и другие - учат детей быть чистыми и аккуратными, не бояться трудностей, помогать слабым и быть добрыми. Через весёлые и ритмичные стихи он доносит до ребёнка важные жизненные уроки: забота о здоровье, смелость, сострадание и ответственность за тех, кто нуждается в помощи.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9070" y="458888"/>
            <a:ext cx="3739478" cy="507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145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468582" y="1787235"/>
            <a:ext cx="5327072" cy="1992829"/>
          </a:xfrm>
        </p:spPr>
        <p:txBody>
          <a:bodyPr rtlCol="0"/>
          <a:lstStyle/>
          <a:p>
            <a:pPr algn="just"/>
            <a:r>
              <a:rPr lang="ru-RU" sz="2800" dirty="0"/>
              <a:t>Этот поэт оставил нам удивительные сказки, в которых добро побеждает жадность и зло, а герои получают по заслугам. Как вы думаете, чему учит нас «Сказка о рыбаке и рыбке» и почему важно быть благодарным за то, что у тебя есть?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2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14835" r="21192" b="6822"/>
          <a:stretch/>
        </p:blipFill>
        <p:spPr>
          <a:xfrm>
            <a:off x="6988630" y="615817"/>
            <a:ext cx="4800600" cy="429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83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524000" y="1873957"/>
            <a:ext cx="6039173" cy="2019170"/>
          </a:xfrm>
        </p:spPr>
        <p:txBody>
          <a:bodyPr rtlCol="0"/>
          <a:lstStyle/>
          <a:p>
            <a:pPr algn="just"/>
            <a:r>
              <a:rPr lang="ru-RU" sz="2800" dirty="0"/>
              <a:t>Александр Сергеевич Пушкин. «Сказка о рыбаке и рыбке» учит нас тому, что жадность и неблагодарность приводят к потере всего. Старуха, получив всё больше и больше, так и не сказала спасибо, и в итоге осталась у разбитого корыта. Эта сказка напоминает: нужно ценить то, что имеешь, быть благодарным и не требовать большего, чем тебе действительно нужно.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173" y="435512"/>
            <a:ext cx="4305543" cy="50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8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648691" y="1759527"/>
            <a:ext cx="5013366" cy="2002021"/>
          </a:xfrm>
        </p:spPr>
        <p:txBody>
          <a:bodyPr rtlCol="0"/>
          <a:lstStyle/>
          <a:p>
            <a:pPr algn="just"/>
            <a:r>
              <a:rPr lang="ru-RU" sz="2800" dirty="0"/>
              <a:t>Этот писатель придумал героев, которые учат нас дружбе, доброте и умению находить радость в простых вещах. Как вы думаете, почему Чебурашка, крокодил Гена и кот </a:t>
            </a:r>
            <a:r>
              <a:rPr lang="ru-RU" sz="2800" dirty="0" err="1"/>
              <a:t>Матроскин</a:t>
            </a:r>
            <a:r>
              <a:rPr lang="ru-RU" sz="2800" dirty="0"/>
              <a:t> так полюбились детям и взрослым?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500" y="629866"/>
            <a:ext cx="4865030" cy="426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36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426434" y="1922943"/>
            <a:ext cx="5669464" cy="2001892"/>
          </a:xfrm>
        </p:spPr>
        <p:txBody>
          <a:bodyPr rtlCol="0"/>
          <a:lstStyle/>
          <a:p>
            <a:pPr algn="just"/>
            <a:r>
              <a:rPr lang="ru-RU" sz="2800" dirty="0"/>
              <a:t>Эдуард Успенский. Его герои — Чебурашка, крокодил Гена, кот </a:t>
            </a:r>
            <a:r>
              <a:rPr lang="ru-RU" sz="2800" dirty="0" err="1"/>
              <a:t>Матроскин</a:t>
            </a:r>
            <a:r>
              <a:rPr lang="ru-RU" sz="2800" dirty="0"/>
              <a:t>, дядя Фёдор и другие — стали любимыми потому, что они добрые, честные и по-настоящему дружные. Они учат нас тому, что настоящая дружба не зависит от внешности или обстоятельств, что важно помогать друг другу, быть верным и уметь радоваться простым вещам: дому, друзьям, совместному труду и заботе друг о друге.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0571" r="21082"/>
          <a:stretch/>
        </p:blipFill>
        <p:spPr>
          <a:xfrm>
            <a:off x="7095898" y="793278"/>
            <a:ext cx="4865914" cy="426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0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Последующие вопросы категории 3</a:t>
            </a:r>
          </a:p>
        </p:txBody>
      </p:sp>
    </p:spTree>
    <p:extLst>
      <p:ext uri="{BB962C8B-B14F-4D97-AF65-F5344CB8AC3E}">
        <p14:creationId xmlns:p14="http://schemas.microsoft.com/office/powerpoint/2010/main" val="2134803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745673" y="1343893"/>
            <a:ext cx="6299733" cy="2651032"/>
          </a:xfrm>
        </p:spPr>
        <p:txBody>
          <a:bodyPr rtlCol="0"/>
          <a:lstStyle/>
          <a:p>
            <a:pPr lvl="0" algn="just"/>
            <a:r>
              <a:rPr lang="ru-RU" sz="2800" dirty="0"/>
              <a:t>Эта строчка знакома каждому с детства. Продолжи её и подумай: как нужно вести себя, если твой друг или близкий человек расстроился из-за пустяка? Что важнее — пожалеть и успокоить или смеяться над чужой бедой?</a:t>
            </a:r>
            <a:br>
              <a:rPr lang="ru-RU" sz="2800" dirty="0"/>
            </a:br>
            <a:endParaRPr lang="ru-RU" sz="2800" dirty="0"/>
          </a:p>
          <a:p>
            <a:pPr lvl="0" algn="just"/>
            <a:r>
              <a:rPr lang="ru-RU" sz="2800" dirty="0"/>
              <a:t>«Наша Таня громко плачет…»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9943" y="396888"/>
            <a:ext cx="3654650" cy="502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09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214243" y="1925781"/>
            <a:ext cx="5675426" cy="2088613"/>
          </a:xfrm>
        </p:spPr>
        <p:txBody>
          <a:bodyPr rtlCol="0"/>
          <a:lstStyle/>
          <a:p>
            <a:pPr algn="just"/>
            <a:r>
              <a:rPr lang="ru-RU" sz="2800" dirty="0"/>
              <a:t>«…уронила в речку мячик». Этот стих учит нас сочувствию: даже если проблема кажется маленькой, для человека она может быть важной. Нужно уметь поддержать, утешить и помочь, а не оставаться равнодушным.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255" y="363133"/>
            <a:ext cx="3657917" cy="502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9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579418" y="1865232"/>
            <a:ext cx="5049795" cy="2019340"/>
          </a:xfrm>
        </p:spPr>
        <p:txBody>
          <a:bodyPr rtlCol="0"/>
          <a:lstStyle/>
          <a:p>
            <a:pPr lvl="0" algn="just"/>
            <a:r>
              <a:rPr lang="ru-RU" sz="2800" dirty="0"/>
              <a:t>Продолжи строчку и подумай: что значит быть верным другом? Почему важно не бросать того, кто попал в беду, даже если он теперь не такой, как прежде?</a:t>
            </a:r>
            <a:br>
              <a:rPr lang="ru-RU" sz="2800" dirty="0"/>
            </a:br>
            <a:endParaRPr lang="ru-RU" sz="2800" dirty="0"/>
          </a:p>
          <a:p>
            <a:pPr lvl="0" algn="just"/>
            <a:r>
              <a:rPr lang="ru-RU" sz="2800" dirty="0"/>
              <a:t>«Уронили мишку на пол,</a:t>
            </a:r>
            <a:br>
              <a:rPr lang="ru-RU" sz="2800" dirty="0"/>
            </a:br>
            <a:r>
              <a:rPr lang="ru-RU" sz="2800" dirty="0"/>
              <a:t>Оторвали мишке лапу…»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686" y="321619"/>
            <a:ext cx="4915803" cy="510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111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343891" y="1884217"/>
            <a:ext cx="5285509" cy="1991631"/>
          </a:xfrm>
        </p:spPr>
        <p:txBody>
          <a:bodyPr rtlCol="0"/>
          <a:lstStyle/>
          <a:p>
            <a:pPr algn="just"/>
            <a:r>
              <a:rPr lang="ru-RU" sz="2800" dirty="0"/>
              <a:t>«…всё равно его не брошу - потому что он хороший». Эти строки Агнии </a:t>
            </a:r>
            <a:r>
              <a:rPr lang="ru-RU" sz="2800" dirty="0" err="1"/>
              <a:t>Барто</a:t>
            </a:r>
            <a:r>
              <a:rPr lang="ru-RU" sz="2800" dirty="0"/>
              <a:t> учат нас верности, доброте и состраданию. Настоящий друг не отворачивается от того, кто пострадал или стал слабее. Важно ценить не внешность и не игрушечную красоту, а самого человека и умение быть рядом в трудную минуту.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108" y="323506"/>
            <a:ext cx="4919898" cy="510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9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482436" y="1980372"/>
            <a:ext cx="5354288" cy="1923842"/>
          </a:xfrm>
        </p:spPr>
        <p:txBody>
          <a:bodyPr rtlCol="0"/>
          <a:lstStyle/>
          <a:p>
            <a:pPr lvl="0" algn="just"/>
            <a:r>
              <a:rPr lang="ru-RU" sz="2800" dirty="0"/>
              <a:t>Продолжи строку и вспомни: какие чудеса и добрые дела творятся в этом волшебном мире? Чему учат нас сказки Пушкина - тому, что добро побеждает зло, или тому, что нужно быть смелым и любознательным?</a:t>
            </a:r>
            <a:br>
              <a:rPr lang="ru-RU" sz="2800" dirty="0"/>
            </a:br>
            <a:endParaRPr lang="ru-RU" sz="2800" dirty="0"/>
          </a:p>
          <a:p>
            <a:pPr lvl="0" algn="just"/>
            <a:r>
              <a:rPr lang="ru-RU" sz="2800" dirty="0"/>
              <a:t>«У лукоморья дуб зелёный…»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957" y="379906"/>
            <a:ext cx="4861544" cy="512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485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816" y="326572"/>
            <a:ext cx="4786368" cy="5045528"/>
          </a:xfrm>
          <a:prstGeom prst="rect">
            <a:avLst/>
          </a:prstGeom>
        </p:spPr>
      </p:pic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662064" y="1848390"/>
            <a:ext cx="5203137" cy="2001892"/>
          </a:xfrm>
        </p:spPr>
        <p:txBody>
          <a:bodyPr rtlCol="0"/>
          <a:lstStyle/>
          <a:p>
            <a:pPr algn="just"/>
            <a:r>
              <a:rPr lang="ru-RU" sz="2800" dirty="0"/>
              <a:t>«…златая цепь на дубе том; и днём и ночью кот учёный всё ходит по цепи кругом».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Эти строки открывают дверь в мир русских сказок, где живут чудеса, добрые герои и мудрые уроки. Они учат нас любить родную культуру, быть любознательными и верить в то, что добро всегда сильнее зла.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</p:spTree>
    <p:extLst>
      <p:ext uri="{BB962C8B-B14F-4D97-AF65-F5344CB8AC3E}">
        <p14:creationId xmlns:p14="http://schemas.microsoft.com/office/powerpoint/2010/main" val="426601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841679" y="1873957"/>
            <a:ext cx="4744472" cy="2001892"/>
          </a:xfrm>
        </p:spPr>
        <p:txBody>
          <a:bodyPr rtlCol="0"/>
          <a:lstStyle/>
          <a:p>
            <a:pPr lvl="0" algn="just"/>
            <a:r>
              <a:rPr lang="ru-RU" sz="2800" dirty="0"/>
              <a:t>Продолжи строчку и подумай: почему Муха не оставила находку себе, а отправилась на базар? Чему учит нас эта история - щедрости, гостеприимству или умению радоваться и делиться с другими?</a:t>
            </a:r>
            <a:br>
              <a:rPr lang="ru-RU" sz="2800" dirty="0"/>
            </a:br>
            <a:endParaRPr lang="ru-RU" sz="2800" dirty="0"/>
          </a:p>
          <a:p>
            <a:pPr lvl="0" algn="just"/>
            <a:r>
              <a:rPr lang="ru-RU" sz="2800" dirty="0"/>
              <a:t>«Муха по полю пошла,</a:t>
            </a:r>
            <a:br>
              <a:rPr lang="ru-RU" sz="2800" dirty="0"/>
            </a:br>
            <a:r>
              <a:rPr lang="ru-RU" sz="2800" dirty="0"/>
              <a:t>Муха денежку нашла…»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3969" y="221899"/>
            <a:ext cx="5267030" cy="50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056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374073" y="2258290"/>
            <a:ext cx="6248400" cy="1634837"/>
          </a:xfrm>
        </p:spPr>
        <p:txBody>
          <a:bodyPr rtlCol="0"/>
          <a:lstStyle/>
          <a:p>
            <a:pPr algn="just"/>
            <a:r>
              <a:rPr lang="ru-RU" sz="2800" dirty="0"/>
              <a:t>«…пошла муха на базар и купила самовар». </a:t>
            </a:r>
          </a:p>
          <a:p>
            <a:pPr algn="just"/>
            <a:r>
              <a:rPr lang="ru-RU" sz="2800" dirty="0"/>
              <a:t>Муха не спрятала денежку, а потратила её на то, чтобы устроить праздник. Эта сказка Корнея Чуковского учит нас щедрости, гостеприимству и умению радоваться жизни вместе с другими. Но она же напоминает и о другом: важно выбирать друзей, которые придут на помощь в трудную минуту, а не только на угощение.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6357" y="375896"/>
            <a:ext cx="5185455" cy="497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5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413164" y="1745672"/>
            <a:ext cx="5804065" cy="2505051"/>
          </a:xfrm>
        </p:spPr>
        <p:txBody>
          <a:bodyPr rtlCol="0"/>
          <a:lstStyle/>
          <a:p>
            <a:pPr lvl="0" algn="just"/>
            <a:r>
              <a:rPr lang="ru-RU" sz="2800" dirty="0"/>
              <a:t>Продолжи две строчки и подумай: почему в сказке Пушкина королевич Елисей обращается к силам природы за помощью? Чему это учит нас — тому, что нужно быть настойчивым в поисках правды и не сдаваться, даже когда кажется, что надежды нет?</a:t>
            </a:r>
            <a:br>
              <a:rPr lang="ru-RU" sz="2800" dirty="0"/>
            </a:br>
            <a:endParaRPr lang="ru-RU" sz="2800" dirty="0"/>
          </a:p>
          <a:p>
            <a:pPr lvl="0" algn="just"/>
            <a:r>
              <a:rPr lang="ru-RU" sz="2800" dirty="0"/>
              <a:t>«Ветер, ветер! Ты могуч,</a:t>
            </a:r>
            <a:br>
              <a:rPr lang="ru-RU" sz="2800" dirty="0"/>
            </a:br>
            <a:r>
              <a:rPr lang="ru-RU" sz="2800" dirty="0"/>
              <a:t>Ты гоняешь стаи туч…»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098" y="1"/>
            <a:ext cx="4241901" cy="578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086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660061" y="1773381"/>
            <a:ext cx="6034655" cy="2317172"/>
          </a:xfrm>
        </p:spPr>
        <p:txBody>
          <a:bodyPr rtlCol="0"/>
          <a:lstStyle/>
          <a:p>
            <a:pPr algn="just"/>
            <a:r>
              <a:rPr lang="ru-RU" sz="2800" dirty="0"/>
              <a:t>«…ты волнуешь сине море, всюду веешь на просторе». 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Елисей, обращаясь к ветру, солнцу и месяцу, ищет свою невесту и не боится задавать вопросы, просить помощи и идти до конца. Этот отрывок учит нас настойчивости, верности и тому, что в поисках правды и добра можно обращаться за помощью к миру вокруг — и природа, и люди откликнутся на искренность и доброе сердце.</a:t>
            </a:r>
            <a:endParaRPr lang="ru-RU" sz="2400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3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099" y="0"/>
            <a:ext cx="4241901" cy="578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46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Последующие вопросы категории 4</a:t>
            </a:r>
          </a:p>
        </p:txBody>
      </p:sp>
    </p:spTree>
    <p:extLst>
      <p:ext uri="{BB962C8B-B14F-4D97-AF65-F5344CB8AC3E}">
        <p14:creationId xmlns:p14="http://schemas.microsoft.com/office/powerpoint/2010/main" val="3739879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900545" y="1873957"/>
            <a:ext cx="5104839" cy="2005316"/>
          </a:xfrm>
        </p:spPr>
        <p:txBody>
          <a:bodyPr rtlCol="0"/>
          <a:lstStyle/>
          <a:p>
            <a:pPr algn="just"/>
            <a:r>
              <a:rPr lang="ru-RU" sz="2800" dirty="0"/>
              <a:t>Представьте, что мы изучаем космическую азбуку. Как вы думаете, какая планета находится на самой первой строчке этого учебника — то есть ближе всех к Солнцу? Порассуждайте: если бы вы были конструктором планет, поставили бы вы самую горячую планету рядом с огненным шаром или отодвинули бы её подальше?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444" r="23436"/>
          <a:stretch/>
        </p:blipFill>
        <p:spPr>
          <a:xfrm>
            <a:off x="6384423" y="293627"/>
            <a:ext cx="5437414" cy="510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180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457201" y="1827242"/>
            <a:ext cx="5832763" cy="2121303"/>
          </a:xfrm>
        </p:spPr>
        <p:txBody>
          <a:bodyPr rtlCol="0"/>
          <a:lstStyle/>
          <a:p>
            <a:pPr algn="just"/>
            <a:r>
              <a:rPr lang="ru-RU" sz="2800" dirty="0"/>
              <a:t>Меркурий - самая близкая к Солнцу планета Солнечной системы. Если бы мы «конструировали» планеты, самую горячую логично было бы расположить ближе к огненному шару — но в реальности всё сложнее: у Меркурия почти нет атмосферы, поэтому там огромные перепады температур. Этот вопрос учит нас наблюдать и сравнивать.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5444" r="23436"/>
          <a:stretch/>
        </p:blipFill>
        <p:spPr>
          <a:xfrm>
            <a:off x="6524398" y="376754"/>
            <a:ext cx="5437414" cy="510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650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133588" y="1852087"/>
            <a:ext cx="5550390" cy="2056945"/>
          </a:xfrm>
        </p:spPr>
        <p:txBody>
          <a:bodyPr rtlCol="0"/>
          <a:lstStyle/>
          <a:p>
            <a:pPr algn="just"/>
            <a:r>
              <a:rPr lang="ru-RU" sz="2800" dirty="0"/>
              <a:t>Каждый гражданин должен знать свой дом. Скажите, какой город является сердцем и столицей нашей Родины? Давайте порассуждаем: почему именно в этом городе находятся главные правительственные здания и почему он считается главным?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r="36343"/>
          <a:stretch/>
        </p:blipFill>
        <p:spPr>
          <a:xfrm>
            <a:off x="6921990" y="383042"/>
            <a:ext cx="4767162" cy="49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137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715479" y="1244606"/>
            <a:ext cx="5031685" cy="3798448"/>
          </a:xfrm>
        </p:spPr>
        <p:txBody>
          <a:bodyPr rtlCol="0"/>
          <a:lstStyle/>
          <a:p>
            <a:pPr algn="just"/>
            <a:r>
              <a:rPr lang="ru-RU" sz="2800" dirty="0"/>
              <a:t>Москва. Это сердце и главный город нашей Родины, где находятся правительственные здания, исторические памятники и сосредоточена культурная жизнь страны. 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r="36343"/>
          <a:stretch/>
        </p:blipFill>
        <p:spPr>
          <a:xfrm>
            <a:off x="6921990" y="383042"/>
            <a:ext cx="4767162" cy="49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9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607128" y="1967344"/>
            <a:ext cx="5384965" cy="1991631"/>
          </a:xfrm>
        </p:spPr>
        <p:txBody>
          <a:bodyPr rtlCol="0"/>
          <a:lstStyle/>
          <a:p>
            <a:pPr algn="just"/>
            <a:r>
              <a:rPr lang="ru-RU" sz="2800" dirty="0"/>
              <a:t>Мы часто рисуем и пишем, но редко задумываемся о цене вещей. Как вы думаете, из чего люди научились делать бумагу, чтобы сохранить природу? Порассуждайте: если бы вы были директором фабрики, стали бы вырубать деревья ради бумаги или нашли бы способ перерабатывать старые газеты, чтобы спасти лес?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3789" y="487383"/>
            <a:ext cx="4857701" cy="466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331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676974" y="2175162"/>
            <a:ext cx="5790626" cy="1672975"/>
          </a:xfrm>
        </p:spPr>
        <p:txBody>
          <a:bodyPr rtlCol="0"/>
          <a:lstStyle/>
          <a:p>
            <a:pPr algn="just"/>
            <a:r>
              <a:rPr lang="ru-RU" sz="2800" dirty="0"/>
              <a:t>Бумагу делают в основном из древесины (древесной целлюлозы), а также из макулатуры, тряпья и других волокнистых материалов. Если бы мы были директором фабрики, правильнее было бы перерабатывать старые газеты и картон — это сохраняет леса и учит нас бережному отношению к природе.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29685"/>
          <a:stretch/>
        </p:blipFill>
        <p:spPr>
          <a:xfrm>
            <a:off x="7651068" y="181523"/>
            <a:ext cx="4310744" cy="538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357745" y="2119745"/>
            <a:ext cx="5171289" cy="1940271"/>
          </a:xfrm>
        </p:spPr>
        <p:txBody>
          <a:bodyPr rtlCol="0"/>
          <a:lstStyle/>
          <a:p>
            <a:pPr algn="just"/>
            <a:r>
              <a:rPr lang="ru-RU" sz="2800" dirty="0"/>
              <a:t>Природа — лучший художник. Как вы думаете, почему большинство листьев на деревьях именно зелёного цвета? Порассуждайте: что произойдет с растением, если исчезнет этот волшебный зеленый пигмент, который ловит солнечный свет?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202" y="480332"/>
            <a:ext cx="4908097" cy="49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4074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704108" y="858982"/>
            <a:ext cx="4904509" cy="3893127"/>
          </a:xfrm>
        </p:spPr>
        <p:txBody>
          <a:bodyPr rtlCol="0"/>
          <a:lstStyle/>
          <a:p>
            <a:pPr algn="just"/>
            <a:r>
              <a:rPr lang="ru-RU" sz="2800" dirty="0"/>
              <a:t>Потому что в них содержится хлорофилл — зелёный пигмент, который ловит солнечный свет и участвует в фотосинтезе. Если бы этот пигмент исчез, растение не смогло бы питаться и погибло. Этот вопрос учит нас видеть красоту и мудрость природы.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1202" y="480332"/>
            <a:ext cx="4908097" cy="49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1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413164" y="1864769"/>
            <a:ext cx="5510677" cy="2001892"/>
          </a:xfrm>
        </p:spPr>
        <p:txBody>
          <a:bodyPr rtlCol="0"/>
          <a:lstStyle/>
          <a:p>
            <a:pPr algn="just"/>
            <a:r>
              <a:rPr lang="ru-RU" sz="2800" dirty="0"/>
              <a:t>У каждой страны есть свой природный символ, который воспет в песнях и стихах. Как вы думаете, какое дерево в России считается символом нашей страны? Порассуждайте: почему именно это дерево, а не, например, клен, стало олицетворять русский характер?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2455" b="6640"/>
          <a:stretch/>
        </p:blipFill>
        <p:spPr>
          <a:xfrm>
            <a:off x="7087128" y="343001"/>
            <a:ext cx="4666673" cy="504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628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244425" y="1269024"/>
            <a:ext cx="5655139" cy="3496939"/>
          </a:xfrm>
        </p:spPr>
        <p:txBody>
          <a:bodyPr rtlCol="0"/>
          <a:lstStyle/>
          <a:p>
            <a:pPr algn="just"/>
            <a:r>
              <a:rPr lang="ru-RU" sz="2800" dirty="0"/>
              <a:t>Берёза. Именно она стала олицетворением русского характера — светлого, стойкого, щедрого и близкого к родной земле. Берёзу воспевают в песнях и стихах, её сажают у домов и в парках.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4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42455" b="6640"/>
          <a:stretch/>
        </p:blipFill>
        <p:spPr>
          <a:xfrm>
            <a:off x="7087128" y="343001"/>
            <a:ext cx="4666673" cy="504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2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Последующие вопросы категории 5</a:t>
            </a:r>
          </a:p>
        </p:txBody>
      </p:sp>
    </p:spTree>
    <p:extLst>
      <p:ext uri="{BB962C8B-B14F-4D97-AF65-F5344CB8AC3E}">
        <p14:creationId xmlns:p14="http://schemas.microsoft.com/office/powerpoint/2010/main" val="11610259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11927" y="2008907"/>
            <a:ext cx="5694218" cy="2001033"/>
          </a:xfrm>
        </p:spPr>
        <p:txBody>
          <a:bodyPr rtlCol="0"/>
          <a:lstStyle/>
          <a:p>
            <a:pPr algn="just"/>
            <a:r>
              <a:rPr lang="ru-RU" sz="2800" dirty="0"/>
              <a:t>Алфавит — это фундамент грамотности. Сколько всего букв в русском алфавите? Порассуждайте: как вы думаете, почему букв именно столько? Легко ли было бы писать, если бы букв было в два раза меньше?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595" y="337786"/>
            <a:ext cx="3848637" cy="50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006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517686" y="1039092"/>
            <a:ext cx="6544685" cy="3237776"/>
          </a:xfrm>
        </p:spPr>
        <p:txBody>
          <a:bodyPr rtlCol="0"/>
          <a:lstStyle/>
          <a:p>
            <a:pPr algn="just"/>
            <a:r>
              <a:rPr lang="ru-RU" sz="2800" dirty="0"/>
              <a:t>33 буквы. Если бы букв было в два раза меньше, писать было бы труднее и менее точно — пришлось бы одной буквой обозначать несколько звуков, и понимать друг друга стало бы сложнее.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10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5667"/>
          <a:stretch/>
        </p:blipFill>
        <p:spPr>
          <a:xfrm>
            <a:off x="8062371" y="266828"/>
            <a:ext cx="3899441" cy="518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593272" y="1284746"/>
            <a:ext cx="4854533" cy="3538192"/>
          </a:xfrm>
        </p:spPr>
        <p:txBody>
          <a:bodyPr rtlCol="0"/>
          <a:lstStyle/>
          <a:p>
            <a:pPr algn="just"/>
            <a:r>
              <a:rPr lang="ru-RU" sz="2800" dirty="0"/>
              <a:t>Русский язык полон загадок. Как называются слова-близнецы, которые звучат одинаково, но означают совершенно разное (например, «лук» — овощ и «лук» — оружие)? Порассуждайте: в чём польза таких слов для языка — может быть, они делают речь богаче, или, наоборот, могут запутать слушателя?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805" y="964184"/>
            <a:ext cx="5462910" cy="417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71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898073" y="1149927"/>
            <a:ext cx="4405745" cy="3821800"/>
          </a:xfrm>
        </p:spPr>
        <p:txBody>
          <a:bodyPr rtlCol="0"/>
          <a:lstStyle/>
          <a:p>
            <a:pPr algn="just"/>
            <a:r>
              <a:rPr lang="ru-RU" sz="2800" dirty="0"/>
              <a:t>Омонимы. Они делают речь богаче и интереснее, но иногда могут запутать слушателя — поэтому важно понимать контекст.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20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805" y="964184"/>
            <a:ext cx="5462910" cy="417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757043" y="2121854"/>
            <a:ext cx="6464146" cy="2001892"/>
          </a:xfrm>
        </p:spPr>
        <p:txBody>
          <a:bodyPr rtlCol="0"/>
          <a:lstStyle/>
          <a:p>
            <a:pPr algn="just"/>
            <a:r>
              <a:rPr lang="ru-RU" sz="2800" dirty="0"/>
              <a:t>Умение подбирать противоположности учит нас видеть мир с разных сторон. Какое слово будет противоположным по смыслу слову «громко»? </a:t>
            </a:r>
          </a:p>
          <a:p>
            <a:pPr algn="just"/>
            <a:r>
              <a:rPr lang="ru-RU" sz="2800" dirty="0"/>
              <a:t>Порассуждайте: если мы заменим «громко» на противоположное слово, как изменится настроение предложения — станет оно спокойнее или тревожнее?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1" y="0"/>
            <a:ext cx="4286249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312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2003715" y="1032185"/>
            <a:ext cx="5902036" cy="3650627"/>
          </a:xfrm>
        </p:spPr>
        <p:txBody>
          <a:bodyPr rtlCol="0"/>
          <a:lstStyle/>
          <a:p>
            <a:pPr algn="just"/>
            <a:r>
              <a:rPr lang="ru-RU" sz="2800" dirty="0"/>
              <a:t>Тихо. Если заменить «громко» на «тихо», настроение предложения становится спокойнее, мягче, иногда — таинственнее.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30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1" y="0"/>
            <a:ext cx="4286249" cy="57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23322" y="1416756"/>
            <a:ext cx="4949063" cy="3220557"/>
          </a:xfrm>
        </p:spPr>
        <p:txBody>
          <a:bodyPr rtlCol="0"/>
          <a:lstStyle/>
          <a:p>
            <a:pPr algn="just"/>
            <a:r>
              <a:rPr lang="ru-RU" sz="2800" dirty="0"/>
              <a:t>«В русском языке буквы и звуки живут по разным законам. В каком из слов — «ёлка», «чай» или «кот» — звуков больше, чем букв, и почему так происходит? Порассуждайте: почему важно различать буквы и звуки? Если бы мы писали так, как слышим, было бы нам проще или сложнее понимать друг друга?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233" t="11541" r="233" b="13143"/>
          <a:stretch/>
        </p:blipFill>
        <p:spPr>
          <a:xfrm>
            <a:off x="6872385" y="300162"/>
            <a:ext cx="5107344" cy="512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5231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133588" y="1925781"/>
            <a:ext cx="5185569" cy="1950067"/>
          </a:xfrm>
        </p:spPr>
        <p:txBody>
          <a:bodyPr rtlCol="0"/>
          <a:lstStyle/>
          <a:p>
            <a:pPr algn="just"/>
            <a:r>
              <a:rPr lang="ru-RU" sz="2800" dirty="0"/>
              <a:t>В слове «ёлка». Буква «ё» в начале слова обозначает два звука — [й'] и [о], поэтому звуков больше, чем букв. В словах «чай» и «кот» количество звуков и букв совпадает. Различать буквы и звуки важно, чтобы правильно писать и понимать речь; если бы мы писали «как слышим», понимать друг друга стало бы сложнее.</a:t>
            </a:r>
            <a:endParaRPr lang="ru-RU" dirty="0"/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40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356" y="251445"/>
            <a:ext cx="5246915" cy="524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1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88479" y="1898072"/>
            <a:ext cx="8069779" cy="2007465"/>
          </a:xfrm>
        </p:spPr>
        <p:txBody>
          <a:bodyPr rtlCol="0"/>
          <a:lstStyle/>
          <a:p>
            <a:pPr algn="just"/>
            <a:r>
              <a:rPr lang="ru-RU" sz="2800" dirty="0"/>
              <a:t>Внимательность — главный помощник в учебе. Посмотрите на три ряда слов и определите, в каком из них во всех словах пропущена буква </a:t>
            </a:r>
            <a:r>
              <a:rPr lang="ru-RU" sz="2800" b="1" dirty="0"/>
              <a:t>О</a:t>
            </a:r>
            <a:r>
              <a:rPr lang="ru-RU" sz="2800" dirty="0"/>
              <a:t>: 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А) </a:t>
            </a:r>
            <a:r>
              <a:rPr lang="ru-RU" sz="2800" dirty="0" err="1"/>
              <a:t>ш_пот</a:t>
            </a:r>
            <a:r>
              <a:rPr lang="ru-RU" sz="2800" dirty="0"/>
              <a:t>, </a:t>
            </a:r>
            <a:r>
              <a:rPr lang="ru-RU" sz="2800" dirty="0" err="1"/>
              <a:t>ш_лк</a:t>
            </a:r>
            <a:r>
              <a:rPr lang="ru-RU" sz="2800" dirty="0"/>
              <a:t>, </a:t>
            </a:r>
            <a:r>
              <a:rPr lang="ru-RU" sz="2800" dirty="0" err="1"/>
              <a:t>крыж_вник</a:t>
            </a:r>
            <a:r>
              <a:rPr lang="ru-RU" sz="2800" dirty="0"/>
              <a:t> </a:t>
            </a:r>
          </a:p>
          <a:p>
            <a:pPr algn="just"/>
            <a:r>
              <a:rPr lang="ru-RU" sz="2800" dirty="0"/>
              <a:t>Б) </a:t>
            </a:r>
            <a:r>
              <a:rPr lang="ru-RU" sz="2800" dirty="0" err="1"/>
              <a:t>ш_в</a:t>
            </a:r>
            <a:r>
              <a:rPr lang="ru-RU" sz="2800" dirty="0"/>
              <a:t>, </a:t>
            </a:r>
            <a:r>
              <a:rPr lang="ru-RU" sz="2800" dirty="0" err="1"/>
              <a:t>ш_колад</a:t>
            </a:r>
            <a:r>
              <a:rPr lang="ru-RU" sz="2800" dirty="0"/>
              <a:t>, </a:t>
            </a:r>
            <a:r>
              <a:rPr lang="ru-RU" sz="2800" dirty="0" err="1"/>
              <a:t>обж_ра</a:t>
            </a:r>
            <a:r>
              <a:rPr lang="ru-RU" sz="2800" dirty="0"/>
              <a:t> </a:t>
            </a:r>
          </a:p>
          <a:p>
            <a:pPr algn="just"/>
            <a:r>
              <a:rPr lang="ru-RU" sz="2800" dirty="0"/>
              <a:t>В) </a:t>
            </a:r>
            <a:r>
              <a:rPr lang="ru-RU" sz="2800" dirty="0" err="1"/>
              <a:t>ч_рный</a:t>
            </a:r>
            <a:r>
              <a:rPr lang="ru-RU" sz="2800" dirty="0"/>
              <a:t>, </a:t>
            </a:r>
            <a:r>
              <a:rPr lang="ru-RU" sz="2800" dirty="0" err="1"/>
              <a:t>ж_лтый</a:t>
            </a:r>
            <a:r>
              <a:rPr lang="ru-RU" sz="2800" dirty="0"/>
              <a:t>, </a:t>
            </a:r>
            <a:r>
              <a:rPr lang="ru-RU" sz="2800" dirty="0" err="1"/>
              <a:t>ш_рох</a:t>
            </a:r>
            <a:r>
              <a:rPr lang="ru-RU" sz="2800" dirty="0"/>
              <a:t> 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Порассуждайте: какое правило объединяет слова в этих рядах? Почему важно учить правила, а не просто запоминать слова?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</p:spTree>
    <p:extLst>
      <p:ext uri="{BB962C8B-B14F-4D97-AF65-F5344CB8AC3E}">
        <p14:creationId xmlns:p14="http://schemas.microsoft.com/office/powerpoint/2010/main" val="9786992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981200" y="1620982"/>
            <a:ext cx="9742714" cy="2581439"/>
          </a:xfrm>
        </p:spPr>
        <p:txBody>
          <a:bodyPr rtlCol="0"/>
          <a:lstStyle/>
          <a:p>
            <a:pPr algn="just"/>
            <a:r>
              <a:rPr lang="ru-RU" sz="2800" dirty="0"/>
              <a:t>Правильный ряд — </a:t>
            </a:r>
            <a:r>
              <a:rPr lang="ru-RU" sz="2800" b="1" dirty="0"/>
              <a:t>Б) </a:t>
            </a:r>
            <a:r>
              <a:rPr lang="ru-RU" sz="2800" dirty="0"/>
              <a:t>шов, шоколад, обжора. 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В ряду А пишутся буквы Ё/О по правилу (шёпот, шёлк, крыжовник), в ряду В — Ё (чёрный, жёлтый) и О (шорох). Общее правило: после шипящих под ударением в корне пишется Ё, если можно подобрать однокоренное слово с Е (шёпот — шепчет), и О — в словах-исключениях и заимствованиях (шов, шоколад, обжора, шорох). 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Учить правила важно, потому что это помогает писать грамотно в любых ситуациях, а не только запоминать отдельные слова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/>
              <a:t>50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Категория 5</a:t>
            </a:r>
          </a:p>
        </p:txBody>
      </p:sp>
    </p:spTree>
    <p:extLst>
      <p:ext uri="{BB962C8B-B14F-4D97-AF65-F5344CB8AC3E}">
        <p14:creationId xmlns:p14="http://schemas.microsoft.com/office/powerpoint/2010/main" val="380524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dirty="0"/>
              <a:t>Подсчет результатов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4692" y="339521"/>
            <a:ext cx="2022763" cy="5313134"/>
          </a:xfrm>
          <a:prstGeom prst="rect">
            <a:avLst/>
          </a:prstGeom>
          <a:solidFill>
            <a:srgbClr val="3232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5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Цветная игровая доска 16 x 9">
  <a:themeElements>
    <a:clrScheme name="Game Board Colorful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FFFFFF"/>
      </a:hlink>
      <a:folHlink>
        <a:srgbClr val="65656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60000"/>
            <a:lumOff val="40000"/>
          </a:schemeClr>
        </a:solidFill>
        <a:ln>
          <a:solidFill>
            <a:schemeClr val="bg2">
              <a:lumMod val="60000"/>
              <a:lumOff val="40000"/>
            </a:schemeClr>
          </a:solidFill>
        </a:ln>
      </a:spPr>
      <a:bodyPr rtlCol="0" anchor="ctr"/>
      <a:lstStyle>
        <a:defPPr algn="ctr">
          <a:lnSpc>
            <a:spcPct val="90000"/>
          </a:lnSpc>
          <a:defRPr sz="2400" dirty="0" smtClean="0">
            <a:solidFill>
              <a:schemeClr val="bg2">
                <a:lumMod val="50000"/>
              </a:schemeClr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GameBoardColorful_16x9.potx" id="{98C88DC9-98CC-4C0C-8A35-B3A047044276}" vid="{FD87E919-AD65-4324-B175-BCA884E59E92}"/>
    </a:ext>
  </a:extLst>
</a:theme>
</file>

<file path=ppt/theme/theme2.xml><?xml version="1.0" encoding="utf-8"?>
<a:theme xmlns:a="http://schemas.openxmlformats.org/drawingml/2006/main" name="Тема Office">
  <a:themeElements>
    <a:clrScheme name="Game Board Colorful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FFFFFF"/>
      </a:hlink>
      <a:folHlink>
        <a:srgbClr val="65656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Game Board Colorful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FFFFFF"/>
      </a:hlink>
      <a:folHlink>
        <a:srgbClr val="65656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141aba3b8f8cb7f331be6546df69db5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f8e4ef66d87525153bd8907774ed28f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907864-5EB5-4795-BAFE-C81BBB1B4DB2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5B07314-B3FD-44F7-AD32-A5E46F6F21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79A8F38-12A3-4D7A-808F-1CEB9439E5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3123</Words>
  <Application>Microsoft Office PowerPoint</Application>
  <PresentationFormat>Широкоэкранный</PresentationFormat>
  <Paragraphs>240</Paragraphs>
  <Slides>58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3" baseType="lpstr">
      <vt:lpstr>Arial</vt:lpstr>
      <vt:lpstr>Calibri</vt:lpstr>
      <vt:lpstr>Calibri Light</vt:lpstr>
      <vt:lpstr>Corbel</vt:lpstr>
      <vt:lpstr>Цветная игровая доска 16 x 9</vt:lpstr>
      <vt:lpstr>Презентация PowerPoint</vt:lpstr>
      <vt:lpstr>Презентация PowerPoint</vt:lpstr>
      <vt:lpstr>Последующие вопросы категории 1</vt:lpstr>
      <vt:lpstr>Категория 1</vt:lpstr>
      <vt:lpstr>Категория 1</vt:lpstr>
      <vt:lpstr>Категория 1</vt:lpstr>
      <vt:lpstr>Категория 1</vt:lpstr>
      <vt:lpstr>Категория 1</vt:lpstr>
      <vt:lpstr>Категория 1</vt:lpstr>
      <vt:lpstr>Категория 1</vt:lpstr>
      <vt:lpstr>Категория 1</vt:lpstr>
      <vt:lpstr>Категория 1</vt:lpstr>
      <vt:lpstr>Категория 1</vt:lpstr>
      <vt:lpstr>Последующие вопросы категории 2</vt:lpstr>
      <vt:lpstr>Категория 2</vt:lpstr>
      <vt:lpstr>Категория 2</vt:lpstr>
      <vt:lpstr>Презентация PowerPoint</vt:lpstr>
      <vt:lpstr>Категория 2</vt:lpstr>
      <vt:lpstr>Категория 2</vt:lpstr>
      <vt:lpstr>Категория 2</vt:lpstr>
      <vt:lpstr>Категория 2</vt:lpstr>
      <vt:lpstr>Категория 2</vt:lpstr>
      <vt:lpstr>Категория 2</vt:lpstr>
      <vt:lpstr>Категория 2</vt:lpstr>
      <vt:lpstr>Последующие вопросы категории 3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Категория 3</vt:lpstr>
      <vt:lpstr>Последующие вопросы категории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Категория 4</vt:lpstr>
      <vt:lpstr>Последующие вопросы категории 5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Категория 5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Татьяна Мальцева</dc:creator>
  <cp:lastModifiedBy>Татьяна Мальцева</cp:lastModifiedBy>
  <cp:revision>2</cp:revision>
  <dcterms:created xsi:type="dcterms:W3CDTF">2012-12-17T01:40:20Z</dcterms:created>
  <dcterms:modified xsi:type="dcterms:W3CDTF">2026-09-27T03:32:59Z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