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3"/>
  </p:handoutMasterIdLst>
  <p:sldIdLst>
    <p:sldId id="256" r:id="rId2"/>
    <p:sldId id="308" r:id="rId3"/>
    <p:sldId id="309" r:id="rId4"/>
    <p:sldId id="289" r:id="rId5"/>
    <p:sldId id="290" r:id="rId6"/>
    <p:sldId id="291" r:id="rId7"/>
    <p:sldId id="292" r:id="rId8"/>
    <p:sldId id="293" r:id="rId9"/>
    <p:sldId id="294" r:id="rId10"/>
    <p:sldId id="311" r:id="rId11"/>
    <p:sldId id="313" r:id="rId12"/>
    <p:sldId id="314" r:id="rId13"/>
    <p:sldId id="315" r:id="rId14"/>
    <p:sldId id="316" r:id="rId15"/>
    <p:sldId id="319" r:id="rId16"/>
    <p:sldId id="320" r:id="rId17"/>
    <p:sldId id="321" r:id="rId18"/>
    <p:sldId id="322" r:id="rId19"/>
    <p:sldId id="325" r:id="rId20"/>
    <p:sldId id="323" r:id="rId21"/>
    <p:sldId id="32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1918"/>
    <a:srgbClr val="2A170F"/>
    <a:srgbClr val="212932"/>
    <a:srgbClr val="374454"/>
    <a:srgbClr val="758DAF"/>
    <a:srgbClr val="AE0001"/>
    <a:srgbClr val="02489D"/>
    <a:srgbClr val="270100"/>
    <a:srgbClr val="591103"/>
    <a:srgbClr val="21396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8/7/2024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087" y="1465729"/>
            <a:ext cx="7900264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69891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287388"/>
            <a:ext cx="2362200" cy="157061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 rot="16200000">
            <a:off x="6504494" y="5564694"/>
            <a:ext cx="1570612" cy="1016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781798" y="5278442"/>
            <a:ext cx="2362202" cy="1016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10800000">
            <a:off x="6768236" y="2803462"/>
            <a:ext cx="2362202" cy="247497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5400000">
            <a:off x="4412355" y="4439410"/>
            <a:ext cx="2362202" cy="247497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9144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65" y="1419953"/>
            <a:ext cx="8781534" cy="543804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20362" y="528567"/>
            <a:ext cx="8675357" cy="1497941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ЛИТЕРАТУРА РУССКОЙ ЭМИГРАЦИИ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 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8" name="Рисунок 7" descr="10215038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5076" y="1896761"/>
            <a:ext cx="2984156" cy="43830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Основные тенденции литературного процесса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4999" y="1292735"/>
            <a:ext cx="8331206" cy="2628476"/>
          </a:xfrm>
        </p:spPr>
        <p:txBody>
          <a:bodyPr>
            <a:normAutofit fontScale="850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Ностальгия, Одиночество, Тоска, Апатия </a:t>
            </a:r>
            <a:r>
              <a:rPr lang="ru-RU" dirty="0" smtClean="0"/>
              <a:t>–  доминантные смысловые комплексы в культурном пространстве поэзии русской эмиграции.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Парадигма метафоры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изгнания</a:t>
            </a:r>
            <a:r>
              <a:rPr lang="ru-RU" b="1" dirty="0" smtClean="0"/>
              <a:t>. С</a:t>
            </a:r>
            <a:r>
              <a:rPr lang="ru-RU" dirty="0" smtClean="0"/>
              <a:t>емантические цепочки оппозиций: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Там // Тут, Свое // Чужое.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Оппозиция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«Память-Беспамятство»</a:t>
            </a:r>
            <a:r>
              <a:rPr lang="ru-RU" dirty="0" smtClean="0"/>
              <a:t>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 Метафора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«Пустоты». </a:t>
            </a:r>
            <a:r>
              <a:rPr lang="ru-RU" dirty="0" smtClean="0"/>
              <a:t>Мотивы вневременности, отчужденности, пустынности души, пустоты слова.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20778" y="4038930"/>
            <a:ext cx="61083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* </a:t>
            </a:r>
            <a:r>
              <a:rPr lang="ru-RU" sz="2400" dirty="0" smtClean="0"/>
              <a:t>Метафизическое состояние поэта, находящее выход в особых жанровых формах – </a:t>
            </a:r>
            <a:r>
              <a:rPr lang="ru-RU" sz="2400" b="1" dirty="0" smtClean="0"/>
              <a:t>мемуарах, биографических романах</a:t>
            </a:r>
            <a:r>
              <a:rPr lang="ru-RU" sz="2400" dirty="0" smtClean="0"/>
              <a:t>. </a:t>
            </a:r>
          </a:p>
          <a:p>
            <a:r>
              <a:rPr lang="ru-RU" sz="2400" dirty="0" smtClean="0"/>
              <a:t>* Расцвет публицистики</a:t>
            </a:r>
          </a:p>
          <a:p>
            <a:r>
              <a:rPr lang="ru-RU" sz="2400" dirty="0" smtClean="0"/>
              <a:t>* Лирико-субъективный пласт.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chemeClr val="tx2">
                    <a:satMod val="130000"/>
                  </a:schemeClr>
                </a:solidFill>
              </a:rPr>
              <a:t>Проблемно-тематический комплекс</a:t>
            </a:r>
            <a:r>
              <a:rPr lang="ru-RU" sz="36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3600" i="1" dirty="0" smtClean="0">
                <a:solidFill>
                  <a:schemeClr val="tx2">
                    <a:satMod val="130000"/>
                  </a:schemeClr>
                </a:solidFill>
              </a:rPr>
              <a:t>Первая, вторая волны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1435100" y="1066800"/>
            <a:ext cx="7499350" cy="5562600"/>
          </a:xfrm>
        </p:spPr>
        <p:txBody>
          <a:bodyPr/>
          <a:lstStyle/>
          <a:p>
            <a:r>
              <a:rPr lang="ru-RU" sz="1900" smtClean="0"/>
              <a:t>Россия, чужбина, одиночество;</a:t>
            </a:r>
          </a:p>
          <a:p>
            <a:r>
              <a:rPr lang="ru-RU" sz="1900" smtClean="0"/>
              <a:t>ностальгия и метафизическая тоска по родине, повергнутой в прах, воспоминания о счастливой поре детства, тоска по русскому языку;</a:t>
            </a:r>
          </a:p>
          <a:p>
            <a:r>
              <a:rPr lang="ru-RU" sz="1900" smtClean="0"/>
              <a:t>бездомность, обездоленность человека в чужом мире, трагическое бессилие человека перед лицом судьбы; </a:t>
            </a:r>
          </a:p>
          <a:p>
            <a:r>
              <a:rPr lang="ru-RU" sz="1900" smtClean="0"/>
              <a:t>историософские размышления о судьбе России, становление российской государственности, конфликты в Древней истории; </a:t>
            </a:r>
          </a:p>
          <a:p>
            <a:r>
              <a:rPr lang="ru-RU" sz="1900" smtClean="0"/>
              <a:t>осмысление событий дореволюционной России, первых лет революции, Первой мировой войны;</a:t>
            </a:r>
          </a:p>
          <a:p>
            <a:r>
              <a:rPr lang="ru-RU" sz="1900" smtClean="0"/>
              <a:t>определение эстетических задач эмиграции; </a:t>
            </a:r>
          </a:p>
          <a:p>
            <a:r>
              <a:rPr lang="ru-RU" sz="1900" smtClean="0"/>
              <a:t>основы русского национального характера, трагедия русской интеллигенции; </a:t>
            </a:r>
          </a:p>
          <a:p>
            <a:r>
              <a:rPr lang="ru-RU" sz="1900" smtClean="0"/>
              <a:t>оправдание творчества в обстановке социально-исторической катастофы;</a:t>
            </a:r>
          </a:p>
          <a:p>
            <a:r>
              <a:rPr lang="ru-RU" sz="1900" smtClean="0"/>
              <a:t>любовь и т. д.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chemeClr val="tx2">
                    <a:satMod val="130000"/>
                  </a:schemeClr>
                </a:solidFill>
              </a:rPr>
              <a:t>Проблемно-тематический комплекс</a:t>
            </a:r>
            <a:r>
              <a:rPr lang="ru-RU" sz="3600" i="1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br>
              <a:rPr lang="ru-RU" sz="3600" i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3600" i="1" dirty="0" smtClean="0">
                <a:solidFill>
                  <a:schemeClr val="tx2">
                    <a:satMod val="130000"/>
                  </a:schemeClr>
                </a:solidFill>
              </a:rPr>
              <a:t>Третья волна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100" y="1219200"/>
            <a:ext cx="7499350" cy="5029200"/>
          </a:xfrm>
        </p:spPr>
        <p:txBody>
          <a:bodyPr>
            <a:normAutofit fontScale="625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любовь к Родине и тоска по ней;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внутренний мир и быт «простого человека»;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обличение советской системы (феномен сталинщины, Гулага, историческая судьба соцреалистического эксперимента в России, метафизика власти, террора, природа советского менталитета, советский характер и его эволюция в период существования советской империи);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взаимоотношение государства и личности;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поиск духовной свободы;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особенности мировосприятия и душевные переживания поколения шестидесятых, семидесятых, восьмидесятых;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смысл мировой истории, условия формирования и сохранения национальной самобытности;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межнациональные отношения (особенно в Америке);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природа творчества, природа языка, слова, поэтической речи;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русская литература, ее авторы, персонажи, образы;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любовь, сострадание, стремление к счастью;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Смерть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chemeClr val="tx2">
                    <a:satMod val="130000"/>
                  </a:schemeClr>
                </a:solidFill>
              </a:rPr>
              <a:t>Жанровый репертуар</a:t>
            </a:r>
            <a:r>
              <a:rPr lang="ru-RU" sz="40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4000" i="1" dirty="0" smtClean="0">
                <a:solidFill>
                  <a:schemeClr val="tx2">
                    <a:satMod val="130000"/>
                  </a:schemeClr>
                </a:solidFill>
              </a:rPr>
              <a:t>Первая, вторая волны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лирические жанры,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публицистика (открытое письмо, воззвание, программная статья, комментарий, живые свидетельства);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мемуарно-автобиографические жанры (автобиографический роман, </a:t>
            </a:r>
            <a:r>
              <a:rPr lang="ru-RU" dirty="0" err="1" smtClean="0"/>
              <a:t>беллетриз­ванная</a:t>
            </a:r>
            <a:r>
              <a:rPr lang="ru-RU" dirty="0" smtClean="0"/>
              <a:t> автобиография, собственно мемуары, дневник, автобиографическое и мемуарное эссе, литературный портрет, комментарий, путевые заметки, «житийный портрет»);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историческая романистика;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сатирико-юмористические рассказы, повести, фельетоны;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«беженский роман» (повествование об изгна­нии из России после 1917 г., о «хождениях по мукам» на чужбине, быт и нравы эмигрантской жизни — от любовного, психологического романа до романа-утопии, романа-эпопеи).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rgbClr val="FF0000"/>
                </a:solidFill>
              </a:rPr>
              <a:t>Для эмиграции первой и второй волн характерно почти полное отсутствие драмы.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b="1" i="1" dirty="0" smtClean="0">
                <a:solidFill>
                  <a:schemeClr val="tx2">
                    <a:satMod val="130000"/>
                  </a:schemeClr>
                </a:solidFill>
              </a:rPr>
              <a:t>Жанровый репертуар</a:t>
            </a:r>
            <a:r>
              <a:rPr lang="ru-RU" sz="44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4400" i="1" dirty="0" smtClean="0">
                <a:solidFill>
                  <a:schemeClr val="tx2">
                    <a:satMod val="130000"/>
                  </a:schemeClr>
                </a:solidFill>
              </a:rPr>
              <a:t>Третья волны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мемуары, роман-эпопея (А. Солженицын),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традиционный реалистический роман, эссе, записки (Г. </a:t>
            </a:r>
            <a:r>
              <a:rPr lang="ru-RU" dirty="0" err="1" smtClean="0"/>
              <a:t>Владимов</a:t>
            </a:r>
            <a:r>
              <a:rPr lang="ru-RU" dirty="0" smtClean="0"/>
              <a:t>),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«роман-притча», религиозно-философский роман (Ф. </a:t>
            </a:r>
            <a:r>
              <a:rPr lang="ru-RU" dirty="0" err="1" smtClean="0"/>
              <a:t>Горенш­тейн</a:t>
            </a:r>
            <a:r>
              <a:rPr lang="ru-RU" dirty="0" smtClean="0"/>
              <a:t>, В. Максимов),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роман-хроника (В. Максимов),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социологическая эпопея, антиутопия (А. Зиновьев, В. Аксенов, В. Войнович),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«роман отъезда», в котором иначе звучат темы родины, памяти, судьбы изгнанника (Ю. Милослав­ский, С. </a:t>
            </a:r>
            <a:r>
              <a:rPr lang="ru-RU" dirty="0" err="1" smtClean="0"/>
              <a:t>Юрьенен</a:t>
            </a:r>
            <a:r>
              <a:rPr lang="ru-RU" dirty="0" smtClean="0"/>
              <a:t>, А. Гладилин, В. Аксенов),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роман-анекдот (В. Войнович),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«смеховой эпос советской эпохи» (Юз </a:t>
            </a:r>
            <a:r>
              <a:rPr lang="ru-RU" dirty="0" err="1" smtClean="0"/>
              <a:t>Алешковский</a:t>
            </a:r>
            <a:r>
              <a:rPr lang="ru-RU" dirty="0" smtClean="0"/>
              <a:t>),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экзистенциальный роман «ужаса» (Ю. </a:t>
            </a:r>
            <a:r>
              <a:rPr lang="ru-RU" dirty="0" err="1" smtClean="0"/>
              <a:t>Мамлеев</a:t>
            </a:r>
            <a:r>
              <a:rPr lang="ru-RU" dirty="0" smtClean="0"/>
              <a:t>),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постмодернистский роман (Саша Соколов),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роман-репортаж (К. Сапгир),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анекдот (В. Войнович, В. Аксенов, С. Довлатов) 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4227" y="457200"/>
            <a:ext cx="5894173" cy="146221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Георгий Владимирович  Иванов  (1894-1958г.)</a:t>
            </a:r>
            <a:endParaRPr lang="ru-RU" sz="4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3166" y="4876800"/>
            <a:ext cx="5791202" cy="1981200"/>
          </a:xfrm>
        </p:spPr>
        <p:txBody>
          <a:bodyPr>
            <a:normAutofit/>
          </a:bodyPr>
          <a:lstStyle/>
          <a:p>
            <a:r>
              <a:rPr lang="ru-RU" dirty="0" smtClean="0"/>
              <a:t>«Зачем  вы занимаетесь ландшафтными статуями? Это не дело поэта. Поэт должен помнить об одном – о любви и смерти…»</a:t>
            </a:r>
          </a:p>
          <a:p>
            <a:r>
              <a:rPr lang="ru-RU" dirty="0" smtClean="0"/>
              <a:t>                                      А.Блок  Иванову Г. </a:t>
            </a:r>
            <a:endParaRPr lang="ru-RU" dirty="0"/>
          </a:p>
        </p:txBody>
      </p:sp>
      <p:pic>
        <p:nvPicPr>
          <p:cNvPr id="4" name="Рисунок 3" descr="146bab11e1ff1dac6ac44ed8a934b461-1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442" y="850557"/>
            <a:ext cx="2976563" cy="4191000"/>
          </a:xfrm>
          <a:prstGeom prst="rect">
            <a:avLst/>
          </a:prstGeom>
        </p:spPr>
      </p:pic>
      <p:pic>
        <p:nvPicPr>
          <p:cNvPr id="5" name="Рисунок 4" descr="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957" y="2339129"/>
            <a:ext cx="4132705" cy="236339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507" y="3426942"/>
            <a:ext cx="4522573" cy="289765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«…почетное и возвышенное место первого поэта российской эмиграции». Р. Гуль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Г.Иванов жил, как и многие эмигранты, в нищете, умер в доме для престарелых.</a:t>
            </a:r>
            <a:endParaRPr lang="ru-RU" dirty="0"/>
          </a:p>
        </p:txBody>
      </p:sp>
      <p:pic>
        <p:nvPicPr>
          <p:cNvPr id="4" name="Рисунок 3" descr="101977526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5530" y="444843"/>
            <a:ext cx="3252140" cy="51054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70702" y="535459"/>
          <a:ext cx="4712044" cy="2265405"/>
        </p:xfrm>
        <a:graphic>
          <a:graphicData uri="http://schemas.openxmlformats.org/drawingml/2006/table">
            <a:tbl>
              <a:tblPr/>
              <a:tblGrid>
                <a:gridCol w="4712044"/>
              </a:tblGrid>
              <a:tr h="1858355">
                <a:tc>
                  <a:txBody>
                    <a:bodyPr/>
                    <a:lstStyle/>
                    <a:p>
                      <a:pPr algn="l"/>
                      <a:r>
                        <a:rPr lang="ru-RU" b="1" i="1" dirty="0"/>
                        <a:t>Мы смерти ждём, как сказочного волка,</a:t>
                      </a:r>
                      <a:br>
                        <a:rPr lang="ru-RU" b="1" i="1" dirty="0"/>
                      </a:br>
                      <a:r>
                        <a:rPr lang="ru-RU" b="1" i="1" dirty="0"/>
                        <a:t>Но я боюсь, что раньше всех умрёт</a:t>
                      </a:r>
                      <a:br>
                        <a:rPr lang="ru-RU" b="1" i="1" dirty="0"/>
                      </a:br>
                      <a:r>
                        <a:rPr lang="ru-RU" b="1" i="1" dirty="0"/>
                        <a:t>Тот, у кого тревожно-красный рот</a:t>
                      </a:r>
                      <a:br>
                        <a:rPr lang="ru-RU" b="1" i="1" dirty="0"/>
                      </a:br>
                      <a:r>
                        <a:rPr lang="ru-RU" b="1" i="1" dirty="0"/>
                        <a:t>И на глаза спадающая чёлка.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7050">
                <a:tc>
                  <a:txBody>
                    <a:bodyPr/>
                    <a:lstStyle/>
                    <a:p>
                      <a:pPr algn="r"/>
                      <a:r>
                        <a:rPr lang="ru-RU" b="1" dirty="0"/>
                        <a:t>О.Мандельштам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4343400" cy="91440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Из биографии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1892" y="1905000"/>
            <a:ext cx="4312508" cy="472440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1910г. Первые публикации, в начале творческого пути испытывал влияние И.Северянина, входил в группу </a:t>
            </a:r>
            <a:r>
              <a:rPr lang="ru-RU" b="1" dirty="0" smtClean="0"/>
              <a:t>эгофутуристов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 Потом – один из деятельных участников «Цеха поэтов»-</a:t>
            </a:r>
          </a:p>
          <a:p>
            <a:pPr algn="just">
              <a:buNone/>
            </a:pPr>
            <a:r>
              <a:rPr lang="ru-RU" dirty="0" smtClean="0"/>
              <a:t>литературного объединения </a:t>
            </a:r>
            <a:r>
              <a:rPr lang="ru-RU" b="1" dirty="0" smtClean="0"/>
              <a:t>акмеистов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Georgy_Ivanov_(192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381000"/>
            <a:ext cx="2353437" cy="3606800"/>
          </a:xfrm>
          <a:prstGeom prst="rect">
            <a:avLst/>
          </a:prstGeom>
        </p:spPr>
      </p:pic>
      <p:pic>
        <p:nvPicPr>
          <p:cNvPr id="5" name="Рисунок 4" descr="Иванов-Петербургские-зим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2743200"/>
            <a:ext cx="2552700" cy="389131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mlconvd-y5N7Dg_html_447787d3b889a1d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228600"/>
            <a:ext cx="6400800" cy="64008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457200"/>
            <a:ext cx="7866888" cy="601980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Георгий Иванов - </a:t>
            </a:r>
            <a:br>
              <a:rPr lang="ru-RU" b="1" dirty="0" smtClean="0"/>
            </a:br>
            <a:r>
              <a:rPr lang="ru-RU" b="1" dirty="0" smtClean="0"/>
              <a:t>Мелодия становится цветком...</a:t>
            </a:r>
            <a:endParaRPr lang="ru-RU" dirty="0" smtClean="0"/>
          </a:p>
          <a:p>
            <a:r>
              <a:rPr lang="ru-RU" dirty="0" smtClean="0"/>
              <a:t>Мелодия становится цветком,</a:t>
            </a:r>
            <a:br>
              <a:rPr lang="ru-RU" dirty="0" smtClean="0"/>
            </a:br>
            <a:r>
              <a:rPr lang="ru-RU" dirty="0" smtClean="0"/>
              <a:t>Он распускается и осыпается,</a:t>
            </a:r>
            <a:br>
              <a:rPr lang="ru-RU" dirty="0" smtClean="0"/>
            </a:br>
            <a:r>
              <a:rPr lang="ru-RU" dirty="0" smtClean="0"/>
              <a:t>Он делается ветром и песком,</a:t>
            </a:r>
            <a:br>
              <a:rPr lang="ru-RU" dirty="0" smtClean="0"/>
            </a:br>
            <a:r>
              <a:rPr lang="ru-RU" dirty="0" smtClean="0"/>
              <a:t>Летящим на огонь весенним мотыльком,</a:t>
            </a:r>
            <a:br>
              <a:rPr lang="ru-RU" dirty="0" smtClean="0"/>
            </a:br>
            <a:r>
              <a:rPr lang="ru-RU" dirty="0" smtClean="0"/>
              <a:t>Ветвями ивы в воду опускается...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Проходит тысяча мгновенных лет</a:t>
            </a:r>
            <a:br>
              <a:rPr lang="ru-RU" dirty="0" smtClean="0"/>
            </a:br>
            <a:r>
              <a:rPr lang="ru-RU" dirty="0" smtClean="0"/>
              <a:t>И перевоплощается мелодия</a:t>
            </a:r>
            <a:br>
              <a:rPr lang="ru-RU" dirty="0" smtClean="0"/>
            </a:br>
            <a:r>
              <a:rPr lang="ru-RU" dirty="0" smtClean="0"/>
              <a:t>В тяжелый взгляд, в сиянье эполет,</a:t>
            </a:r>
            <a:br>
              <a:rPr lang="ru-RU" dirty="0" smtClean="0"/>
            </a:br>
            <a:r>
              <a:rPr lang="ru-RU" dirty="0" smtClean="0"/>
              <a:t>В рейтузы, в ментик, в "Ваше благородие"</a:t>
            </a:r>
            <a:br>
              <a:rPr lang="ru-RU" dirty="0" smtClean="0"/>
            </a:br>
            <a:r>
              <a:rPr lang="ru-RU" dirty="0" smtClean="0"/>
              <a:t>В корнета гвардии - о, почему бы нет?..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Туман... Тамань... Пустыня внемлет Богу.</a:t>
            </a:r>
            <a:br>
              <a:rPr lang="ru-RU" dirty="0" smtClean="0"/>
            </a:br>
            <a:r>
              <a:rPr lang="ru-RU" dirty="0" smtClean="0"/>
              <a:t>- Как далеко до завтрашнего дня!..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Лермонтов один выходит на дорогу,</a:t>
            </a:r>
            <a:br>
              <a:rPr lang="ru-RU" dirty="0" smtClean="0"/>
            </a:br>
            <a:r>
              <a:rPr lang="ru-RU" dirty="0" smtClean="0"/>
              <a:t>Серебряными шпорами звеня.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1925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048" y="147209"/>
            <a:ext cx="8338114" cy="6253585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Можно ли сказать, что это философское стихотворение, посвященное теме жизни и смерти? Как вы поняли его?</a:t>
            </a:r>
            <a:endParaRPr lang="ru-RU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79223" y="1776198"/>
            <a:ext cx="3886200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Холодно бродить по свету,</a:t>
            </a:r>
          </a:p>
          <a:p>
            <a:pPr>
              <a:buNone/>
            </a:pPr>
            <a:r>
              <a:rPr lang="ru-RU" sz="2000" dirty="0" smtClean="0"/>
              <a:t>Холодно  лежать в гробу.</a:t>
            </a:r>
          </a:p>
          <a:p>
            <a:pPr>
              <a:buNone/>
            </a:pPr>
            <a:r>
              <a:rPr lang="ru-RU" sz="2000" dirty="0" smtClean="0"/>
              <a:t>Помни это, помни это,</a:t>
            </a:r>
          </a:p>
          <a:p>
            <a:pPr>
              <a:buNone/>
            </a:pPr>
            <a:r>
              <a:rPr lang="ru-RU" sz="2000" dirty="0" smtClean="0"/>
              <a:t>Не кляни свою судьбу.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Ты еще читаешь Блока,</a:t>
            </a:r>
          </a:p>
          <a:p>
            <a:pPr>
              <a:buNone/>
            </a:pPr>
            <a:r>
              <a:rPr lang="ru-RU" sz="2000" dirty="0" smtClean="0"/>
              <a:t>Ты еще глядишь в окно,</a:t>
            </a:r>
          </a:p>
          <a:p>
            <a:pPr>
              <a:buNone/>
            </a:pPr>
            <a:r>
              <a:rPr lang="ru-RU" sz="2000" dirty="0" smtClean="0"/>
              <a:t>Ты еще не знаешь срока –</a:t>
            </a:r>
          </a:p>
          <a:p>
            <a:pPr>
              <a:buNone/>
            </a:pPr>
            <a:r>
              <a:rPr lang="ru-RU" sz="2000" dirty="0" smtClean="0"/>
              <a:t>Все неясно, все жестоко,-</a:t>
            </a:r>
          </a:p>
          <a:p>
            <a:pPr>
              <a:buNone/>
            </a:pPr>
            <a:r>
              <a:rPr lang="ru-RU" sz="2000" dirty="0" smtClean="0"/>
              <a:t>Все навек обречено.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И конечно, жизнь прекрасна,</a:t>
            </a:r>
          </a:p>
          <a:p>
            <a:pPr>
              <a:buNone/>
            </a:pPr>
            <a:r>
              <a:rPr lang="ru-RU" sz="2000" dirty="0" smtClean="0"/>
              <a:t>И конечно, смерть страшна,</a:t>
            </a:r>
          </a:p>
          <a:p>
            <a:pPr>
              <a:buNone/>
            </a:pPr>
            <a:r>
              <a:rPr lang="ru-RU" sz="2000" dirty="0" smtClean="0"/>
              <a:t>Отвратительна, ужасна,</a:t>
            </a:r>
          </a:p>
          <a:p>
            <a:pPr>
              <a:buNone/>
            </a:pPr>
            <a:r>
              <a:rPr lang="ru-RU" sz="2000" dirty="0" smtClean="0"/>
              <a:t>Но всему она одна цена.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Помни это, помни это</a:t>
            </a:r>
          </a:p>
          <a:p>
            <a:pPr>
              <a:buFontTx/>
              <a:buChar char="-"/>
            </a:pPr>
            <a:r>
              <a:rPr lang="ru-RU" sz="2000" dirty="0" smtClean="0"/>
              <a:t>Каплю жизни, каплю света…</a:t>
            </a:r>
          </a:p>
          <a:p>
            <a:pPr>
              <a:buNone/>
            </a:pPr>
            <a:r>
              <a:rPr lang="ru-RU" sz="2000" dirty="0" smtClean="0"/>
              <a:t>«Донна Анна! Нет ответа.</a:t>
            </a:r>
          </a:p>
          <a:p>
            <a:pPr>
              <a:buNone/>
            </a:pPr>
            <a:r>
              <a:rPr lang="ru-RU" sz="2000" dirty="0" smtClean="0"/>
              <a:t>Анна, Анна! Тишина!»</a:t>
            </a:r>
          </a:p>
          <a:p>
            <a:pPr>
              <a:buNone/>
            </a:pPr>
            <a:r>
              <a:rPr lang="ru-RU" sz="2000" dirty="0" smtClean="0"/>
              <a:t>1930 г.</a:t>
            </a:r>
          </a:p>
          <a:p>
            <a:pPr>
              <a:buFontTx/>
              <a:buChar char="-"/>
            </a:pPr>
            <a:endParaRPr lang="ru-RU" sz="2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Найдите в тексте стихотворения Г.Иванова  примеры реминисценции и открытого цитирования из А.Блока. Какова  роль </a:t>
            </a:r>
            <a:r>
              <a:rPr lang="ru-RU" sz="20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блоковских</a:t>
            </a:r>
            <a:r>
              <a:rPr lang="ru-RU" sz="2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строк в конце стихотворения Г.Иванова?</a:t>
            </a:r>
            <a:endParaRPr lang="ru-RU" sz="2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400" dirty="0" smtClean="0"/>
              <a:t>Настежь дверь. Из непомерной стужи,</a:t>
            </a:r>
          </a:p>
          <a:p>
            <a:pPr>
              <a:buNone/>
            </a:pPr>
            <a:r>
              <a:rPr lang="ru-RU" sz="2400" dirty="0" smtClean="0"/>
              <a:t>Словно хриплый бой ночных часов –</a:t>
            </a:r>
          </a:p>
          <a:p>
            <a:pPr>
              <a:buNone/>
            </a:pPr>
            <a:r>
              <a:rPr lang="ru-RU" sz="2400" dirty="0" smtClean="0"/>
              <a:t>Бой часов: «Ты звал меня на ужин.</a:t>
            </a:r>
          </a:p>
          <a:p>
            <a:pPr>
              <a:buNone/>
            </a:pPr>
            <a:r>
              <a:rPr lang="ru-RU" sz="2400" dirty="0" smtClean="0"/>
              <a:t>Я пришел. А ты готов?..»</a:t>
            </a:r>
          </a:p>
          <a:p>
            <a:pPr>
              <a:buNone/>
            </a:pPr>
            <a:r>
              <a:rPr lang="ru-RU" sz="2400" dirty="0" smtClean="0"/>
              <a:t>На вопрос жестокий нет ответа,</a:t>
            </a:r>
          </a:p>
          <a:p>
            <a:pPr>
              <a:buNone/>
            </a:pPr>
            <a:r>
              <a:rPr lang="ru-RU" sz="2400" dirty="0" smtClean="0"/>
              <a:t>Нет ответа – тишина.</a:t>
            </a:r>
          </a:p>
          <a:p>
            <a:pPr>
              <a:buNone/>
            </a:pPr>
            <a:r>
              <a:rPr lang="ru-RU" sz="2400" dirty="0" smtClean="0"/>
              <a:t>В пышной спальне страшно в час рассвета,</a:t>
            </a:r>
          </a:p>
          <a:p>
            <a:pPr>
              <a:buNone/>
            </a:pPr>
            <a:r>
              <a:rPr lang="ru-RU" sz="2400" dirty="0" smtClean="0"/>
              <a:t>Слуги спят, и ночь бледна.</a:t>
            </a:r>
          </a:p>
          <a:p>
            <a:pPr>
              <a:buNone/>
            </a:pPr>
            <a:r>
              <a:rPr lang="ru-RU" sz="2400" dirty="0" smtClean="0"/>
              <a:t>В час рассвета холодно и странно.</a:t>
            </a:r>
          </a:p>
          <a:p>
            <a:pPr>
              <a:buNone/>
            </a:pPr>
            <a:r>
              <a:rPr lang="ru-RU" sz="2400" dirty="0" smtClean="0"/>
              <a:t>В час рассвета – ночь мутна.</a:t>
            </a:r>
          </a:p>
          <a:p>
            <a:pPr>
              <a:buNone/>
            </a:pPr>
            <a:r>
              <a:rPr lang="ru-RU" sz="2400" dirty="0" smtClean="0"/>
              <a:t>Дева света! Где ты, донна Анна?</a:t>
            </a:r>
          </a:p>
          <a:p>
            <a:pPr>
              <a:buNone/>
            </a:pPr>
            <a:r>
              <a:rPr lang="ru-RU" sz="2400" dirty="0" smtClean="0"/>
              <a:t>Анна! Анна! – Тишина.</a:t>
            </a:r>
          </a:p>
          <a:p>
            <a:pPr>
              <a:buNone/>
            </a:pPr>
            <a:r>
              <a:rPr lang="ru-RU" sz="2400" dirty="0" smtClean="0"/>
              <a:t>                                                            А.Блок 1912 г.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266" y="348863"/>
            <a:ext cx="7607929" cy="570594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533400"/>
            <a:ext cx="7416800" cy="55626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976bb0e4ae40fef85a01f8e80f3b10547a09937Mi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2584" y="0"/>
            <a:ext cx="2295487" cy="3428884"/>
          </a:xfrm>
        </p:spPr>
      </p:pic>
      <p:pic>
        <p:nvPicPr>
          <p:cNvPr id="5" name="Рисунок 4" descr="wladimir-agenoso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7988" y="0"/>
            <a:ext cx="4334647" cy="3096177"/>
          </a:xfrm>
          <a:prstGeom prst="rect">
            <a:avLst/>
          </a:prstGeom>
        </p:spPr>
      </p:pic>
      <p:pic>
        <p:nvPicPr>
          <p:cNvPr id="6" name="Рисунок 5" descr="10191644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6562" y="269789"/>
            <a:ext cx="1946719" cy="2943999"/>
          </a:xfrm>
          <a:prstGeom prst="rect">
            <a:avLst/>
          </a:prstGeom>
        </p:spPr>
      </p:pic>
      <p:pic>
        <p:nvPicPr>
          <p:cNvPr id="7" name="Рисунок 6" descr="510178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140" y="3062416"/>
            <a:ext cx="1885950" cy="2819400"/>
          </a:xfrm>
          <a:prstGeom prst="rect">
            <a:avLst/>
          </a:prstGeom>
        </p:spPr>
      </p:pic>
      <p:pic>
        <p:nvPicPr>
          <p:cNvPr id="8" name="Рисунок 7" descr="38929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66535" y="3958898"/>
            <a:ext cx="2298529" cy="2750820"/>
          </a:xfrm>
          <a:prstGeom prst="rect">
            <a:avLst/>
          </a:prstGeom>
        </p:spPr>
      </p:pic>
      <p:pic>
        <p:nvPicPr>
          <p:cNvPr id="9" name="Рисунок 8" descr="Без имени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6328" y="3911794"/>
            <a:ext cx="3067672" cy="279792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814119" y="3280373"/>
            <a:ext cx="5004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Владимир Вениаминович </a:t>
            </a:r>
            <a:r>
              <a:rPr lang="ru-RU" dirty="0" err="1" smtClean="0"/>
              <a:t>Агеносов</a:t>
            </a:r>
            <a:r>
              <a:rPr lang="ru-RU" dirty="0" smtClean="0"/>
              <a:t>/Годы жизни</a:t>
            </a:r>
          </a:p>
          <a:p>
            <a:r>
              <a:rPr lang="ru-RU" dirty="0" smtClean="0"/>
              <a:t>19 апреля 1942 г. – 3 сентября 2023 г.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344б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8027" y="2813222"/>
            <a:ext cx="2422093" cy="3505200"/>
          </a:xfrm>
        </p:spPr>
      </p:pic>
      <p:pic>
        <p:nvPicPr>
          <p:cNvPr id="5" name="Рисунок 4" descr="82405156_literatura-russkogo-zarubejya-1920-1990-uchebnoe-posobie-flint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399" y="243015"/>
            <a:ext cx="2899719" cy="4347281"/>
          </a:xfrm>
          <a:prstGeom prst="rect">
            <a:avLst/>
          </a:prstGeom>
        </p:spPr>
      </p:pic>
      <p:pic>
        <p:nvPicPr>
          <p:cNvPr id="6" name="Рисунок 5" descr="97859765384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4363" y="2257168"/>
            <a:ext cx="2859241" cy="408167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Первая волна 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— конец 1910-х — 1930-е гг.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i="1" dirty="0" smtClean="0">
                <a:solidFill>
                  <a:srgbClr val="FF0000"/>
                </a:solidFill>
              </a:rPr>
              <a:t>Основные имена</a:t>
            </a:r>
            <a:r>
              <a:rPr lang="ru-RU" dirty="0" smtClean="0">
                <a:solidFill>
                  <a:srgbClr val="FF0000"/>
                </a:solidFill>
              </a:rPr>
              <a:t>: </a:t>
            </a:r>
            <a:r>
              <a:rPr lang="ru-RU" dirty="0" smtClean="0"/>
              <a:t>А. Аверченко, Г. Адамович, М. </a:t>
            </a:r>
            <a:r>
              <a:rPr lang="ru-RU" dirty="0" err="1" smtClean="0"/>
              <a:t>Алданов</a:t>
            </a:r>
            <a:r>
              <a:rPr lang="ru-RU" dirty="0" smtClean="0"/>
              <a:t>, Л. Андреев, А. </a:t>
            </a:r>
            <a:r>
              <a:rPr lang="ru-RU" dirty="0" err="1" smtClean="0"/>
              <a:t>Ачаир</a:t>
            </a:r>
            <a:r>
              <a:rPr lang="ru-RU" dirty="0" smtClean="0"/>
              <a:t>, И. А. Бунин, Г. </a:t>
            </a:r>
            <a:r>
              <a:rPr lang="ru-RU" dirty="0" err="1" smtClean="0"/>
              <a:t>Газданов</a:t>
            </a:r>
            <a:r>
              <a:rPr lang="ru-RU" dirty="0" smtClean="0"/>
              <a:t>, З. Гиппиус, Р. Гуль, Б. К. Зайцев, Е. Замятин, Г. Иванов, А. И. Куприн, Д. С. Мережковский, В. Набоков, А. Несмелов, И. </a:t>
            </a:r>
            <a:r>
              <a:rPr lang="ru-RU" dirty="0" err="1" smtClean="0"/>
              <a:t>Одоевцева</a:t>
            </a:r>
            <a:r>
              <a:rPr lang="ru-RU" dirty="0" smtClean="0"/>
              <a:t>, В. </a:t>
            </a:r>
            <a:r>
              <a:rPr lang="ru-RU" dirty="0" err="1" smtClean="0"/>
              <a:t>Перелешин</a:t>
            </a:r>
            <a:r>
              <a:rPr lang="ru-RU" dirty="0" smtClean="0"/>
              <a:t>, А. М. Ремизов, И. Северянин, Н. Тэффи, И. С. Шмелев, В. Ходасевич, М. И. Цветаева, Саша Черный и др.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i="1" dirty="0" smtClean="0">
                <a:solidFill>
                  <a:srgbClr val="FF0000"/>
                </a:solidFill>
              </a:rPr>
              <a:t>Культурные центры</a:t>
            </a:r>
            <a:r>
              <a:rPr lang="ru-RU" dirty="0" smtClean="0">
                <a:solidFill>
                  <a:srgbClr val="FF0000"/>
                </a:solidFill>
              </a:rPr>
              <a:t>: </a:t>
            </a:r>
            <a:r>
              <a:rPr lang="ru-RU" dirty="0" smtClean="0"/>
              <a:t>Берлин, Париж, Прага, Белград, София, Нью-Йорк, Харбин.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69891" cy="183703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Вторая «волна» 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— 1940–1960-е гг.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483281" y="2042377"/>
            <a:ext cx="7900264" cy="4711234"/>
          </a:xfrm>
        </p:spPr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Основные имена</a:t>
            </a:r>
            <a:r>
              <a:rPr lang="ru-RU" dirty="0" smtClean="0">
                <a:solidFill>
                  <a:srgbClr val="FF0000"/>
                </a:solidFill>
              </a:rPr>
              <a:t>: </a:t>
            </a:r>
            <a:r>
              <a:rPr lang="ru-RU" dirty="0" smtClean="0"/>
              <a:t>И. Елагин</a:t>
            </a:r>
            <a:r>
              <a:rPr lang="ru-RU" i="1" dirty="0" smtClean="0"/>
              <a:t>,</a:t>
            </a:r>
            <a:r>
              <a:rPr lang="ru-RU" dirty="0" smtClean="0"/>
              <a:t> Б. Нарциссов, В. </a:t>
            </a:r>
            <a:r>
              <a:rPr lang="ru-RU" dirty="0" err="1" smtClean="0"/>
              <a:t>Синкевич</a:t>
            </a:r>
            <a:r>
              <a:rPr lang="ru-RU" dirty="0" smtClean="0"/>
              <a:t>, Н. </a:t>
            </a:r>
            <a:r>
              <a:rPr lang="ru-RU" dirty="0" err="1" smtClean="0"/>
              <a:t>Моршен</a:t>
            </a:r>
            <a:r>
              <a:rPr lang="ru-RU" dirty="0" smtClean="0"/>
              <a:t>, Л. Ржевский, А. Марков, Б. Ширяев, С. Максимов, К. Померанцев, Т. Фесенко, И. Сабурова, С. </a:t>
            </a:r>
            <a:r>
              <a:rPr lang="ru-RU" dirty="0" err="1" smtClean="0"/>
              <a:t>Бонгард</a:t>
            </a:r>
            <a:r>
              <a:rPr lang="ru-RU" dirty="0" smtClean="0"/>
              <a:t>, Д. </a:t>
            </a:r>
            <a:r>
              <a:rPr lang="ru-RU" dirty="0" err="1" smtClean="0"/>
              <a:t>Кленовский</a:t>
            </a:r>
            <a:r>
              <a:rPr lang="ru-RU" dirty="0" smtClean="0"/>
              <a:t>, О. Ильинский, С. </a:t>
            </a:r>
            <a:r>
              <a:rPr lang="ru-RU" dirty="0" err="1" smtClean="0"/>
              <a:t>Голлербах</a:t>
            </a:r>
            <a:r>
              <a:rPr lang="ru-RU" dirty="0" smtClean="0"/>
              <a:t>.</a:t>
            </a:r>
          </a:p>
          <a:p>
            <a:r>
              <a:rPr lang="ru-RU" i="1" dirty="0" smtClean="0">
                <a:solidFill>
                  <a:srgbClr val="FF0000"/>
                </a:solidFill>
              </a:rPr>
              <a:t>Культурные центры</a:t>
            </a:r>
            <a:r>
              <a:rPr lang="ru-RU" dirty="0" smtClean="0"/>
              <a:t>: Мюнхен, Париж, затем Нью-Йорк.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Третья «волна» 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— 1960–1990-е гг.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i="1" dirty="0" smtClean="0">
                <a:solidFill>
                  <a:srgbClr val="FF0000"/>
                </a:solidFill>
              </a:rPr>
              <a:t>Основные имена</a:t>
            </a:r>
            <a:r>
              <a:rPr lang="ru-RU" dirty="0" smtClean="0">
                <a:solidFill>
                  <a:srgbClr val="FF0000"/>
                </a:solidFill>
              </a:rPr>
              <a:t>: </a:t>
            </a:r>
            <a:r>
              <a:rPr lang="ru-RU" dirty="0" smtClean="0"/>
              <a:t>А. Солженицын, В. Максимов, В. Некрасов, Г. </a:t>
            </a:r>
            <a:r>
              <a:rPr lang="ru-RU" dirty="0" err="1" smtClean="0"/>
              <a:t>Владимов</a:t>
            </a:r>
            <a:r>
              <a:rPr lang="ru-RU" dirty="0" smtClean="0"/>
              <a:t>, Ф. </a:t>
            </a:r>
            <a:r>
              <a:rPr lang="ru-RU" dirty="0" err="1" smtClean="0"/>
              <a:t>Горенштейн</a:t>
            </a:r>
            <a:r>
              <a:rPr lang="ru-RU" dirty="0" smtClean="0"/>
              <a:t>, А. Синявский, М. Розанова, В. Войнович, С. Довлатов, Саша Соколов, А. Гладилин, А. Зиновьев, В. Аксенов, Л. Лосев, Ю. </a:t>
            </a:r>
            <a:r>
              <a:rPr lang="ru-RU" dirty="0" err="1" smtClean="0"/>
              <a:t>Мамлеев</a:t>
            </a:r>
            <a:r>
              <a:rPr lang="ru-RU" dirty="0" smtClean="0"/>
              <a:t>, Юз </a:t>
            </a:r>
            <a:r>
              <a:rPr lang="ru-RU" dirty="0" err="1" smtClean="0"/>
              <a:t>Алешковский</a:t>
            </a:r>
            <a:r>
              <a:rPr lang="ru-RU" dirty="0" smtClean="0"/>
              <a:t>, И. Бродский, А. Галич, Н. Коржавин, Н. Горбаневская, И. </a:t>
            </a:r>
            <a:r>
              <a:rPr lang="ru-RU" dirty="0" err="1" smtClean="0"/>
              <a:t>Ратушин­ская</a:t>
            </a:r>
            <a:r>
              <a:rPr lang="ru-RU" dirty="0" smtClean="0"/>
              <a:t>, А. Цветков, С. </a:t>
            </a:r>
            <a:r>
              <a:rPr lang="ru-RU" dirty="0" err="1" smtClean="0"/>
              <a:t>Гандлевский</a:t>
            </a:r>
            <a:r>
              <a:rPr lang="ru-RU" dirty="0" smtClean="0"/>
              <a:t>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i="1" dirty="0" smtClean="0">
                <a:solidFill>
                  <a:srgbClr val="FF0000"/>
                </a:solidFill>
              </a:rPr>
              <a:t>Культурные центры</a:t>
            </a:r>
            <a:r>
              <a:rPr lang="ru-RU" dirty="0" smtClean="0">
                <a:solidFill>
                  <a:srgbClr val="FF0000"/>
                </a:solidFill>
              </a:rPr>
              <a:t>: </a:t>
            </a:r>
            <a:r>
              <a:rPr lang="ru-RU" dirty="0" smtClean="0"/>
              <a:t>США, Франция, Германия, Израиль, Аргентина, Китай.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933</TotalTime>
  <Words>1252</Words>
  <Application>Microsoft Office PowerPoint</Application>
  <PresentationFormat>Экран (4:3)</PresentationFormat>
  <Paragraphs>114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ЛИТЕРАТУРА РУССКОЙ ЭМИГРАЦИИ </vt:lpstr>
      <vt:lpstr>Слайд 2</vt:lpstr>
      <vt:lpstr>Слайд 3</vt:lpstr>
      <vt:lpstr>Слайд 4</vt:lpstr>
      <vt:lpstr>Слайд 5</vt:lpstr>
      <vt:lpstr>Слайд 6</vt:lpstr>
      <vt:lpstr>Первая волна — конец 1910-х — 1930-е гг.</vt:lpstr>
      <vt:lpstr>Вторая «волна» — 1940–1960-е гг.</vt:lpstr>
      <vt:lpstr>Третья «волна» — 1960–1990-е гг.</vt:lpstr>
      <vt:lpstr>Основные тенденции литературного процесса</vt:lpstr>
      <vt:lpstr>Проблемно-тематический комплекс Первая, вторая волны </vt:lpstr>
      <vt:lpstr>Проблемно-тематический комплекс  Третья волна </vt:lpstr>
      <vt:lpstr>Жанровый репертуар Первая, вторая волны </vt:lpstr>
      <vt:lpstr>Жанровый репертуар Третья волны</vt:lpstr>
      <vt:lpstr>Георгий Владимирович  Иванов  (1894-1958г.)</vt:lpstr>
      <vt:lpstr>Слайд 16</vt:lpstr>
      <vt:lpstr> Из биографии</vt:lpstr>
      <vt:lpstr>Слайд 18</vt:lpstr>
      <vt:lpstr>Слайд 19</vt:lpstr>
      <vt:lpstr>Можно ли сказать, что это философское стихотворение, посвященное теме жизни и смерти? Как вы поняли его?</vt:lpstr>
      <vt:lpstr>Найдите в тексте стихотворения Г.Иванова  примеры реминисценции и открытого цитирования из А.Блока. Какова  роль блоковских  строк в конце стихотворения Г.Иванова?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Юрий</cp:lastModifiedBy>
  <cp:revision>124</cp:revision>
  <dcterms:created xsi:type="dcterms:W3CDTF">2016-11-18T14:12:19Z</dcterms:created>
  <dcterms:modified xsi:type="dcterms:W3CDTF">2024-08-07T10:02:09Z</dcterms:modified>
</cp:coreProperties>
</file>